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55" r:id="rId5"/>
  </p:sldMasterIdLst>
  <p:notesMasterIdLst>
    <p:notesMasterId r:id="rId21"/>
  </p:notesMasterIdLst>
  <p:handoutMasterIdLst>
    <p:handoutMasterId r:id="rId22"/>
  </p:handoutMasterIdLst>
  <p:sldIdLst>
    <p:sldId id="303" r:id="rId6"/>
    <p:sldId id="328" r:id="rId7"/>
    <p:sldId id="320" r:id="rId8"/>
    <p:sldId id="319" r:id="rId9"/>
    <p:sldId id="321" r:id="rId10"/>
    <p:sldId id="342" r:id="rId11"/>
    <p:sldId id="334" r:id="rId12"/>
    <p:sldId id="340" r:id="rId13"/>
    <p:sldId id="336" r:id="rId14"/>
    <p:sldId id="322" r:id="rId15"/>
    <p:sldId id="335" r:id="rId16"/>
    <p:sldId id="337" r:id="rId17"/>
    <p:sldId id="338" r:id="rId18"/>
    <p:sldId id="330" r:id="rId19"/>
    <p:sldId id="341" r:id="rId20"/>
  </p:sldIdLst>
  <p:sldSz cx="12190413" cy="6858000"/>
  <p:notesSz cx="6888163" cy="10020300"/>
  <p:custDataLst>
    <p:tags r:id="rId23"/>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3">
          <p15:clr>
            <a:srgbClr val="A4A3A4"/>
          </p15:clr>
        </p15:guide>
        <p15:guide id="3" pos="619">
          <p15:clr>
            <a:srgbClr val="A4A3A4"/>
          </p15:clr>
        </p15:guide>
        <p15:guide id="15" orient="horz" pos="2478">
          <p15:clr>
            <a:srgbClr val="A4A3A4"/>
          </p15:clr>
        </p15:guide>
        <p15:guide id="16" orient="horz" pos="2704">
          <p15:clr>
            <a:srgbClr val="A4A3A4"/>
          </p15:clr>
        </p15:guide>
        <p15:guide id="17" orient="horz" pos="4086">
          <p15:clr>
            <a:srgbClr val="A4A3A4"/>
          </p15:clr>
        </p15:guide>
        <p15:guide id="18" orient="horz" pos="2592">
          <p15:clr>
            <a:srgbClr val="A4A3A4"/>
          </p15:clr>
        </p15:guide>
        <p15:guide id="19" pos="7422">
          <p15:clr>
            <a:srgbClr val="A4A3A4"/>
          </p15:clr>
        </p15:guide>
        <p15:guide id="20" pos="2149">
          <p15:clr>
            <a:srgbClr val="A4A3A4"/>
          </p15:clr>
        </p15:guide>
        <p15:guide id="21" pos="3908">
          <p15:clr>
            <a:srgbClr val="A4A3A4"/>
          </p15:clr>
        </p15:guide>
        <p15:guide id="22" pos="2376">
          <p15:clr>
            <a:srgbClr val="A4A3A4"/>
          </p15:clr>
        </p15:guide>
        <p15:guide id="23" pos="5666">
          <p15:clr>
            <a:srgbClr val="A4A3A4"/>
          </p15:clr>
        </p15:guide>
        <p15:guide id="24" pos="5894">
          <p15:clr>
            <a:srgbClr val="A4A3A4"/>
          </p15:clr>
        </p15:guide>
        <p15:guide id="25" pos="4134">
          <p15:clr>
            <a:srgbClr val="A4A3A4"/>
          </p15:clr>
        </p15:guide>
        <p15:guide id="26" pos="4020">
          <p15:clr>
            <a:srgbClr val="A4A3A4"/>
          </p15:clr>
        </p15:guide>
        <p15:guide id="27" orient="horz" pos="1099">
          <p15:clr>
            <a:srgbClr val="A4A3A4"/>
          </p15:clr>
        </p15:guide>
        <p15:guide id="28" orient="horz" pos="2484">
          <p15:clr>
            <a:srgbClr val="A4A3A4"/>
          </p15:clr>
        </p15:guide>
        <p15:guide id="29" orient="horz" pos="4092">
          <p15:clr>
            <a:srgbClr val="A4A3A4"/>
          </p15:clr>
        </p15:guide>
        <p15:guide id="30" orient="horz" pos="259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857">
          <p15:clr>
            <a:srgbClr val="A4A3A4"/>
          </p15:clr>
        </p15:guide>
        <p15:guide id="4" pos="19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Farfan" initials="RF" lastIdx="8" clrIdx="0">
    <p:extLst>
      <p:ext uri="{19B8F6BF-5375-455C-9EA6-DF929625EA0E}">
        <p15:presenceInfo xmlns:p15="http://schemas.microsoft.com/office/powerpoint/2012/main" userId="S::ruth.farfan@bayer.com::e4ec2963-255b-4741-babc-3b07a852b9b9" providerId="AD"/>
      </p:ext>
    </p:extLst>
  </p:cmAuthor>
  <p:cmAuthor id="2" name="Daniela Franschman" initials="DF" lastIdx="36" clrIdx="1">
    <p:extLst>
      <p:ext uri="{19B8F6BF-5375-455C-9EA6-DF929625EA0E}">
        <p15:presenceInfo xmlns:p15="http://schemas.microsoft.com/office/powerpoint/2012/main" userId="S::daniela.franschman@bayer.com::df222784-e45e-4059-9d63-d4d25c6f8ea6" providerId="AD"/>
      </p:ext>
    </p:extLst>
  </p:cmAuthor>
  <p:cmAuthor id="3" name="Jenny Garcia" initials="JG" lastIdx="10" clrIdx="2">
    <p:extLst>
      <p:ext uri="{19B8F6BF-5375-455C-9EA6-DF929625EA0E}">
        <p15:presenceInfo xmlns:p15="http://schemas.microsoft.com/office/powerpoint/2012/main" userId="S::jenny.garcia.ext@bayer.com::65e6771a-43fd-47a7-a71f-91d104964c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3162"/>
    <a:srgbClr val="0091DF"/>
    <a:srgbClr val="74C713"/>
    <a:srgbClr val="00A5E2"/>
    <a:srgbClr val="E61A5D"/>
    <a:srgbClr val="624963"/>
    <a:srgbClr val="D30F4B"/>
    <a:srgbClr val="00617F"/>
    <a:srgbClr val="2B66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07" autoAdjust="0"/>
  </p:normalViewPr>
  <p:slideViewPr>
    <p:cSldViewPr snapToGrid="0">
      <p:cViewPr varScale="1">
        <p:scale>
          <a:sx n="96" d="100"/>
          <a:sy n="96" d="100"/>
        </p:scale>
        <p:origin x="1032" y="72"/>
      </p:cViewPr>
      <p:guideLst>
        <p:guide orient="horz" pos="1093"/>
        <p:guide pos="619"/>
        <p:guide orient="horz" pos="2478"/>
        <p:guide orient="horz" pos="2704"/>
        <p:guide orient="horz" pos="4086"/>
        <p:guide orient="horz" pos="2592"/>
        <p:guide pos="7422"/>
        <p:guide pos="2149"/>
        <p:guide pos="3908"/>
        <p:guide pos="2376"/>
        <p:guide pos="5666"/>
        <p:guide pos="5894"/>
        <p:guide pos="4134"/>
        <p:guide pos="4020"/>
        <p:guide orient="horz" pos="1099"/>
        <p:guide orient="horz" pos="2484"/>
        <p:guide orient="horz" pos="4092"/>
        <p:guide orient="horz" pos="2598"/>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 orient="horz" pos="2857"/>
        <p:guide pos="19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a Franschman" userId="df222784-e45e-4059-9d63-d4d25c6f8ea6" providerId="ADAL" clId="{2DB09C50-D022-48FF-AFD5-0787A4156FD8}"/>
    <pc:docChg chg="custSel replTag delTag">
      <pc:chgData name="Daniela Franschman" userId="df222784-e45e-4059-9d63-d4d25c6f8ea6" providerId="ADAL" clId="{2DB09C50-D022-48FF-AFD5-0787A4156FD8}" dt="2024-05-01T13:01:02.151" v="5"/>
      <pc:docMkLst>
        <pc:docMk/>
      </pc:docMkLst>
    </pc:docChg>
  </pc:docChgLst>
  <pc:docChgLst>
    <pc:chgData name="Jenny Garcia" userId="65e6771a-43fd-47a7-a71f-91d104964c1e" providerId="ADAL" clId="{4852270E-87EE-48D7-8F91-5D3CAD8ACCDE}"/>
    <pc:docChg chg="custSel modSld">
      <pc:chgData name="Jenny Garcia" userId="65e6771a-43fd-47a7-a71f-91d104964c1e" providerId="ADAL" clId="{4852270E-87EE-48D7-8F91-5D3CAD8ACCDE}" dt="2023-04-27T19:15:28.898" v="466" actId="20577"/>
      <pc:docMkLst>
        <pc:docMk/>
      </pc:docMkLst>
      <pc:sldChg chg="modSp mod">
        <pc:chgData name="Jenny Garcia" userId="65e6771a-43fd-47a7-a71f-91d104964c1e" providerId="ADAL" clId="{4852270E-87EE-48D7-8F91-5D3CAD8ACCDE}" dt="2023-04-27T19:15:28.898" v="466" actId="20577"/>
        <pc:sldMkLst>
          <pc:docMk/>
          <pc:sldMk cId="2204803828" sldId="336"/>
        </pc:sldMkLst>
        <pc:spChg chg="mod">
          <ac:chgData name="Jenny Garcia" userId="65e6771a-43fd-47a7-a71f-91d104964c1e" providerId="ADAL" clId="{4852270E-87EE-48D7-8F91-5D3CAD8ACCDE}" dt="2023-04-27T19:15:28.898" v="466" actId="20577"/>
          <ac:spMkLst>
            <pc:docMk/>
            <pc:sldMk cId="2204803828" sldId="336"/>
            <ac:spMk id="7" creationId="{B9BF7099-4B1E-4809-84A7-600D9DA406E9}"/>
          </ac:spMkLst>
        </pc:spChg>
      </pc:sldChg>
    </pc:docChg>
  </pc:docChgLst>
  <pc:docChgLst>
    <pc:chgData name="Jenny Garcia" userId="S::jenny.garcia.ext@bayer.com::65e6771a-43fd-47a7-a71f-91d104964c1e" providerId="AD" clId="Web-{AF0DA169-D23A-EBDB-48F9-A0965817CE19}"/>
    <pc:docChg chg="modSld">
      <pc:chgData name="Jenny Garcia" userId="S::jenny.garcia.ext@bayer.com::65e6771a-43fd-47a7-a71f-91d104964c1e" providerId="AD" clId="Web-{AF0DA169-D23A-EBDB-48F9-A0965817CE19}" dt="2023-09-05T17:24:21.879" v="11" actId="20577"/>
      <pc:docMkLst>
        <pc:docMk/>
      </pc:docMkLst>
      <pc:sldChg chg="modSp">
        <pc:chgData name="Jenny Garcia" userId="S::jenny.garcia.ext@bayer.com::65e6771a-43fd-47a7-a71f-91d104964c1e" providerId="AD" clId="Web-{AF0DA169-D23A-EBDB-48F9-A0965817CE19}" dt="2023-09-05T17:24:21.879" v="11" actId="20577"/>
        <pc:sldMkLst>
          <pc:docMk/>
          <pc:sldMk cId="3647182518" sldId="342"/>
        </pc:sldMkLst>
        <pc:spChg chg="mod">
          <ac:chgData name="Jenny Garcia" userId="S::jenny.garcia.ext@bayer.com::65e6771a-43fd-47a7-a71f-91d104964c1e" providerId="AD" clId="Web-{AF0DA169-D23A-EBDB-48F9-A0965817CE19}" dt="2023-09-05T17:24:21.879" v="11" actId="20577"/>
          <ac:spMkLst>
            <pc:docMk/>
            <pc:sldMk cId="3647182518" sldId="342"/>
            <ac:spMk id="9" creationId="{EC8B329D-2E69-4898-9285-427911EAC0C3}"/>
          </ac:spMkLst>
        </pc:spChg>
      </pc:sldChg>
    </pc:docChg>
  </pc:docChgLst>
  <pc:docChgLst>
    <pc:chgData name="Jenny Garcia" userId="S::jenny.garcia.ext@bayer.com::65e6771a-43fd-47a7-a71f-91d104964c1e" providerId="AD" clId="Web-{F62E8BFF-5573-0AF7-2D6A-EE2FFF91FEF3}"/>
    <pc:docChg chg="modSld">
      <pc:chgData name="Jenny Garcia" userId="S::jenny.garcia.ext@bayer.com::65e6771a-43fd-47a7-a71f-91d104964c1e" providerId="AD" clId="Web-{F62E8BFF-5573-0AF7-2D6A-EE2FFF91FEF3}" dt="2022-02-23T20:20:05.922" v="211" actId="20577"/>
      <pc:docMkLst>
        <pc:docMk/>
      </pc:docMkLst>
      <pc:sldChg chg="modSp">
        <pc:chgData name="Jenny Garcia" userId="S::jenny.garcia.ext@bayer.com::65e6771a-43fd-47a7-a71f-91d104964c1e" providerId="AD" clId="Web-{F62E8BFF-5573-0AF7-2D6A-EE2FFF91FEF3}" dt="2022-02-23T20:16:55.948" v="170" actId="1076"/>
        <pc:sldMkLst>
          <pc:docMk/>
          <pc:sldMk cId="3389739058" sldId="322"/>
        </pc:sldMkLst>
        <pc:spChg chg="mod">
          <ac:chgData name="Jenny Garcia" userId="S::jenny.garcia.ext@bayer.com::65e6771a-43fd-47a7-a71f-91d104964c1e" providerId="AD" clId="Web-{F62E8BFF-5573-0AF7-2D6A-EE2FFF91FEF3}" dt="2022-02-23T20:16:47.167" v="167" actId="20577"/>
          <ac:spMkLst>
            <pc:docMk/>
            <pc:sldMk cId="3389739058" sldId="322"/>
            <ac:spMk id="7" creationId="{B9BF7099-4B1E-4809-84A7-600D9DA406E9}"/>
          </ac:spMkLst>
        </pc:spChg>
        <pc:picChg chg="mod">
          <ac:chgData name="Jenny Garcia" userId="S::jenny.garcia.ext@bayer.com::65e6771a-43fd-47a7-a71f-91d104964c1e" providerId="AD" clId="Web-{F62E8BFF-5573-0AF7-2D6A-EE2FFF91FEF3}" dt="2022-02-23T20:16:55.948" v="170" actId="1076"/>
          <ac:picMkLst>
            <pc:docMk/>
            <pc:sldMk cId="3389739058" sldId="322"/>
            <ac:picMk id="9" creationId="{4E744D3B-1C38-4984-B09C-0DCF564ECF00}"/>
          </ac:picMkLst>
        </pc:picChg>
      </pc:sldChg>
      <pc:sldChg chg="modSp">
        <pc:chgData name="Jenny Garcia" userId="S::jenny.garcia.ext@bayer.com::65e6771a-43fd-47a7-a71f-91d104964c1e" providerId="AD" clId="Web-{F62E8BFF-5573-0AF7-2D6A-EE2FFF91FEF3}" dt="2022-02-23T20:20:05.922" v="211" actId="20577"/>
        <pc:sldMkLst>
          <pc:docMk/>
          <pc:sldMk cId="3451622083" sldId="338"/>
        </pc:sldMkLst>
        <pc:spChg chg="mod">
          <ac:chgData name="Jenny Garcia" userId="S::jenny.garcia.ext@bayer.com::65e6771a-43fd-47a7-a71f-91d104964c1e" providerId="AD" clId="Web-{F62E8BFF-5573-0AF7-2D6A-EE2FFF91FEF3}" dt="2022-02-23T20:20:05.922" v="211" actId="20577"/>
          <ac:spMkLst>
            <pc:docMk/>
            <pc:sldMk cId="3451622083" sldId="338"/>
            <ac:spMk id="7" creationId="{B9BF7099-4B1E-4809-84A7-600D9DA406E9}"/>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2-01-26T17:06:56.027" idx="35">
    <p:pos x="7287" y="163"/>
    <p:text>[@Jenny Garcia] [@Ruth Farfan] -let's leave this as is for now, once we get clarity of any automoation from Excel files to Qualtrics we may need to update this.</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Header Placeholder 1"/>
          <p:cNvSpPr>
            <a:spLocks noGrp="1"/>
          </p:cNvSpPr>
          <p:nvPr>
            <p:ph type="hdr" sz="quarter"/>
          </p:nvPr>
        </p:nvSpPr>
        <p:spPr bwMode="gray">
          <a:xfrm>
            <a:off x="182216" y="176715"/>
            <a:ext cx="5983605" cy="178569"/>
          </a:xfrm>
          <a:prstGeom prst="rect">
            <a:avLst/>
          </a:prstGeom>
        </p:spPr>
        <p:txBody>
          <a:bodyPr vert="horz" lIns="0" tIns="0" rIns="0" bIns="0" rtlCol="0"/>
          <a:lstStyle>
            <a:lvl1pPr algn="l">
              <a:defRPr sz="700"/>
            </a:lvl1pPr>
            <a:lvl2pPr marL="4563" indent="0">
              <a:defRPr sz="700"/>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a:p>
        </p:txBody>
      </p:sp>
      <p:sp>
        <p:nvSpPr>
          <p:cNvPr id="12" name="Date Placeholder 2"/>
          <p:cNvSpPr>
            <a:spLocks noGrp="1"/>
          </p:cNvSpPr>
          <p:nvPr>
            <p:ph type="dt" sz="quarter" idx="1"/>
          </p:nvPr>
        </p:nvSpPr>
        <p:spPr bwMode="gray">
          <a:xfrm>
            <a:off x="6216864" y="10247862"/>
            <a:ext cx="492259" cy="178569"/>
          </a:xfrm>
          <a:prstGeom prst="rect">
            <a:avLst/>
          </a:prstGeom>
        </p:spPr>
        <p:txBody>
          <a:bodyPr vert="horz" lIns="0" tIns="0" rIns="0" bIns="0" rtlCol="0" anchor="b"/>
          <a:lstStyle>
            <a:lvl1pPr algn="l">
              <a:defRPr sz="700">
                <a:noFill/>
              </a:defRPr>
            </a:lvl1pPr>
            <a:lvl2pPr marL="0" indent="0">
              <a:defRPr sz="700">
                <a:noFill/>
              </a:defRPr>
            </a:lvl2pPr>
            <a:lvl3pPr marL="0" indent="0" algn="l">
              <a:defRPr sz="700">
                <a:noFill/>
              </a:defRPr>
            </a:lvl3pPr>
            <a:lvl4pPr marL="0" indent="0">
              <a:defRPr sz="700">
                <a:noFill/>
              </a:defRPr>
            </a:lvl4pPr>
            <a:lvl5pPr marL="0" indent="0">
              <a:defRPr sz="700">
                <a:noFill/>
              </a:defRPr>
            </a:lvl5pPr>
            <a:lvl6pPr marL="0" indent="0">
              <a:defRPr sz="700">
                <a:noFill/>
              </a:defRPr>
            </a:lvl6pPr>
            <a:lvl7pPr marL="0" indent="0">
              <a:defRPr sz="700">
                <a:noFill/>
              </a:defRPr>
            </a:lvl7pPr>
            <a:lvl8pPr marL="0" indent="0">
              <a:defRPr sz="700">
                <a:noFill/>
              </a:defRPr>
            </a:lvl8pPr>
            <a:lvl9pPr marL="0" indent="0">
              <a:defRPr sz="700">
                <a:noFill/>
              </a:defRPr>
            </a:lvl9pPr>
          </a:lstStyle>
          <a:p>
            <a:fld id="{D4C110CA-FC68-43DA-BD62-0A387A11A067}" type="datetimeFigureOut">
              <a:rPr lang="en-US" smtClean="0"/>
              <a:pPr/>
              <a:t>5/1/2024</a:t>
            </a:fld>
            <a:endParaRPr lang="en-US"/>
          </a:p>
        </p:txBody>
      </p:sp>
      <p:sp>
        <p:nvSpPr>
          <p:cNvPr id="13" name="Footer Placeholder 3"/>
          <p:cNvSpPr>
            <a:spLocks noGrp="1"/>
          </p:cNvSpPr>
          <p:nvPr>
            <p:ph type="ftr" sz="quarter" idx="2"/>
          </p:nvPr>
        </p:nvSpPr>
        <p:spPr bwMode="gray">
          <a:xfrm>
            <a:off x="494926" y="10247862"/>
            <a:ext cx="5567925" cy="178569"/>
          </a:xfrm>
          <a:prstGeom prst="rect">
            <a:avLst/>
          </a:prstGeom>
        </p:spPr>
        <p:txBody>
          <a:bodyPr vert="horz" lIns="0" tIns="0" rIns="0" bIns="0" rtlCol="0" anchor="b"/>
          <a:lstStyle>
            <a:lvl1pPr algn="l">
              <a:defRPr sz="700"/>
            </a:lvl1pPr>
            <a:lvl2pPr marL="4563" indent="0">
              <a:defRPr sz="700">
                <a:solidFill>
                  <a:schemeClr val="tx1"/>
                </a:solidFill>
              </a:defRPr>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a:p>
        </p:txBody>
      </p:sp>
      <p:sp>
        <p:nvSpPr>
          <p:cNvPr id="14" name="Slide Number Placeholder 4"/>
          <p:cNvSpPr>
            <a:spLocks noGrp="1"/>
          </p:cNvSpPr>
          <p:nvPr>
            <p:ph type="sldNum" sz="quarter" idx="3"/>
          </p:nvPr>
        </p:nvSpPr>
        <p:spPr bwMode="gray">
          <a:xfrm>
            <a:off x="175703" y="10247862"/>
            <a:ext cx="190528" cy="178569"/>
          </a:xfrm>
          <a:prstGeom prst="rect">
            <a:avLst/>
          </a:prstGeom>
        </p:spPr>
        <p:txBody>
          <a:bodyPr vert="horz" lIns="0" tIns="0" rIns="0" bIns="0" rtlCol="0" anchor="b"/>
          <a:lstStyle>
            <a:lvl1pPr algn="r">
              <a:defRPr sz="700"/>
            </a:lvl1pPr>
            <a:lvl2pPr marL="0" indent="0">
              <a:defRPr sz="700"/>
            </a:lvl2pPr>
            <a:lvl3pPr marL="0" indent="0">
              <a:defRPr sz="700"/>
            </a:lvl3pPr>
            <a:lvl4pPr marL="0" indent="0">
              <a:defRPr sz="700"/>
            </a:lvl4pPr>
            <a:lvl5pPr marL="0" indent="0">
              <a:defRPr sz="700"/>
            </a:lvl5pPr>
            <a:lvl6pPr marL="0" indent="0">
              <a:defRPr sz="700"/>
            </a:lvl6pPr>
            <a:lvl7pPr marL="0" indent="0">
              <a:defRPr sz="700"/>
            </a:lvl7pPr>
            <a:lvl8pPr marL="0" indent="0">
              <a:defRPr sz="700"/>
            </a:lvl8pPr>
            <a:lvl9pPr marL="0" indent="0">
              <a:defRPr sz="700"/>
            </a:lvl9pPr>
          </a:lstStyle>
          <a:p>
            <a:fld id="{32F3CE37-8989-471A-BC57-D3CAAD03839D}" type="slidenum">
              <a:rPr lang="en-US" smtClean="0"/>
              <a:pPr/>
              <a:t>‹#›</a:t>
            </a:fld>
            <a:endParaRPr lang="en-US"/>
          </a:p>
        </p:txBody>
      </p:sp>
      <p:pic>
        <p:nvPicPr>
          <p:cNvPr id="15"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344694" y="198300"/>
            <a:ext cx="364430" cy="39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593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wmf"/><Relationship Id="rId1" Type="http://schemas.openxmlformats.org/officeDocument/2006/relationships/theme" Target="../theme/theme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bwMode="gray">
          <a:xfrm>
            <a:off x="153988" y="617538"/>
            <a:ext cx="3292475" cy="1852612"/>
          </a:xfrm>
          <a:prstGeom prst="rect">
            <a:avLst/>
          </a:prstGeom>
          <a:noFill/>
          <a:ln w="12700">
            <a:solidFill>
              <a:schemeClr val="bg1">
                <a:lumMod val="75000"/>
              </a:schemeClr>
            </a:solidFill>
          </a:ln>
        </p:spPr>
        <p:txBody>
          <a:bodyPr vert="horz" lIns="87598" tIns="43799" rIns="87598" bIns="43799" rtlCol="0" anchor="ctr"/>
          <a:lstStyle/>
          <a:p>
            <a:endParaRPr lang="en-US"/>
          </a:p>
        </p:txBody>
      </p:sp>
      <p:sp>
        <p:nvSpPr>
          <p:cNvPr id="5" name="Notes Placeholder 4"/>
          <p:cNvSpPr>
            <a:spLocks noGrp="1"/>
          </p:cNvSpPr>
          <p:nvPr>
            <p:ph type="body" sz="quarter" idx="3"/>
          </p:nvPr>
        </p:nvSpPr>
        <p:spPr bwMode="gray">
          <a:xfrm>
            <a:off x="192788" y="2938490"/>
            <a:ext cx="6506513" cy="6465030"/>
          </a:xfrm>
          <a:prstGeom prst="rect">
            <a:avLst/>
          </a:prstGeom>
        </p:spPr>
        <p:txBody>
          <a:bodyPr vert="horz" lIns="0" tIns="0" rIns="0" bIns="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Header Placeholder 1"/>
          <p:cNvSpPr>
            <a:spLocks noGrp="1"/>
          </p:cNvSpPr>
          <p:nvPr>
            <p:ph type="hdr" sz="quarter"/>
          </p:nvPr>
        </p:nvSpPr>
        <p:spPr bwMode="gray">
          <a:xfrm>
            <a:off x="199933" y="183269"/>
            <a:ext cx="5900408" cy="185193"/>
          </a:xfrm>
          <a:prstGeom prst="rect">
            <a:avLst/>
          </a:prstGeom>
        </p:spPr>
        <p:txBody>
          <a:bodyPr vert="horz" lIns="0" tIns="0" rIns="0" bIns="0" rtlCol="0"/>
          <a:lstStyle>
            <a:lvl1pPr algn="l">
              <a:defRPr sz="700"/>
            </a:lvl1pPr>
            <a:lvl2pPr marL="4563" indent="0">
              <a:defRPr sz="700"/>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a:p>
        </p:txBody>
      </p:sp>
      <p:sp>
        <p:nvSpPr>
          <p:cNvPr id="14" name="Date Placeholder 2"/>
          <p:cNvSpPr>
            <a:spLocks noGrp="1"/>
          </p:cNvSpPr>
          <p:nvPr>
            <p:ph type="dt" sz="quarter" idx="1"/>
          </p:nvPr>
        </p:nvSpPr>
        <p:spPr bwMode="gray">
          <a:xfrm>
            <a:off x="6157508" y="9658526"/>
            <a:ext cx="540250" cy="185193"/>
          </a:xfrm>
          <a:prstGeom prst="rect">
            <a:avLst/>
          </a:prstGeom>
        </p:spPr>
        <p:txBody>
          <a:bodyPr vert="horz" lIns="0" tIns="0" rIns="0" bIns="0" rtlCol="0" anchor="b"/>
          <a:lstStyle>
            <a:lvl1pPr algn="l">
              <a:defRPr sz="700">
                <a:noFill/>
              </a:defRPr>
            </a:lvl1pPr>
            <a:lvl2pPr marL="0" indent="0">
              <a:defRPr sz="700">
                <a:noFill/>
              </a:defRPr>
            </a:lvl2pPr>
            <a:lvl3pPr marL="0" indent="0" algn="l">
              <a:defRPr sz="700">
                <a:noFill/>
              </a:defRPr>
            </a:lvl3pPr>
            <a:lvl4pPr marL="0" indent="0">
              <a:defRPr sz="700">
                <a:noFill/>
              </a:defRPr>
            </a:lvl4pPr>
            <a:lvl5pPr marL="0" indent="0">
              <a:defRPr sz="700">
                <a:noFill/>
              </a:defRPr>
            </a:lvl5pPr>
            <a:lvl6pPr marL="0" indent="0">
              <a:defRPr sz="700">
                <a:noFill/>
              </a:defRPr>
            </a:lvl6pPr>
            <a:lvl7pPr marL="0" indent="0">
              <a:defRPr sz="700">
                <a:noFill/>
              </a:defRPr>
            </a:lvl7pPr>
            <a:lvl8pPr marL="0" indent="0">
              <a:defRPr sz="700">
                <a:noFill/>
              </a:defRPr>
            </a:lvl8pPr>
            <a:lvl9pPr marL="0" indent="0">
              <a:defRPr sz="700">
                <a:noFill/>
              </a:defRPr>
            </a:lvl9pPr>
          </a:lstStyle>
          <a:p>
            <a:fld id="{D4C110CA-FC68-43DA-BD62-0A387A11A067}" type="datetimeFigureOut">
              <a:rPr lang="en-US" smtClean="0"/>
              <a:pPr/>
              <a:t>5/1/2024</a:t>
            </a:fld>
            <a:endParaRPr lang="en-US"/>
          </a:p>
        </p:txBody>
      </p:sp>
      <p:sp>
        <p:nvSpPr>
          <p:cNvPr id="15" name="Footer Placeholder 3"/>
          <p:cNvSpPr>
            <a:spLocks noGrp="1"/>
          </p:cNvSpPr>
          <p:nvPr>
            <p:ph type="ftr" sz="quarter" idx="4"/>
          </p:nvPr>
        </p:nvSpPr>
        <p:spPr bwMode="gray">
          <a:xfrm>
            <a:off x="547782" y="9658526"/>
            <a:ext cx="5465661" cy="185193"/>
          </a:xfrm>
          <a:prstGeom prst="rect">
            <a:avLst/>
          </a:prstGeom>
        </p:spPr>
        <p:txBody>
          <a:bodyPr vert="horz" lIns="0" tIns="0" rIns="0" bIns="0" rtlCol="0" anchor="b"/>
          <a:lstStyle>
            <a:lvl1pPr algn="l">
              <a:defRPr sz="700"/>
            </a:lvl1pPr>
            <a:lvl2pPr marL="4563" indent="0">
              <a:defRPr sz="700">
                <a:solidFill>
                  <a:schemeClr val="tx1"/>
                </a:solidFill>
              </a:defRPr>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a:p>
        </p:txBody>
      </p:sp>
      <p:sp>
        <p:nvSpPr>
          <p:cNvPr id="16" name="Slide Number Placeholder 4"/>
          <p:cNvSpPr>
            <a:spLocks noGrp="1"/>
          </p:cNvSpPr>
          <p:nvPr>
            <p:ph type="sldNum" sz="quarter" idx="5"/>
          </p:nvPr>
        </p:nvSpPr>
        <p:spPr bwMode="gray">
          <a:xfrm>
            <a:off x="192834" y="9658526"/>
            <a:ext cx="208896" cy="185193"/>
          </a:xfrm>
          <a:prstGeom prst="rect">
            <a:avLst/>
          </a:prstGeom>
        </p:spPr>
        <p:txBody>
          <a:bodyPr vert="horz" lIns="0" tIns="0" rIns="0" bIns="0" rtlCol="0" anchor="b"/>
          <a:lstStyle>
            <a:lvl1pPr algn="r">
              <a:defRPr sz="700"/>
            </a:lvl1pPr>
            <a:lvl2pPr marL="0" indent="0">
              <a:defRPr sz="700"/>
            </a:lvl2pPr>
            <a:lvl3pPr marL="0" indent="0">
              <a:defRPr sz="700"/>
            </a:lvl3pPr>
            <a:lvl4pPr marL="0" indent="0">
              <a:defRPr sz="700"/>
            </a:lvl4pPr>
            <a:lvl5pPr marL="0" indent="0">
              <a:defRPr sz="700"/>
            </a:lvl5pPr>
            <a:lvl6pPr marL="0" indent="0">
              <a:defRPr sz="700"/>
            </a:lvl6pPr>
            <a:lvl7pPr marL="0" indent="0">
              <a:defRPr sz="700"/>
            </a:lvl7pPr>
            <a:lvl8pPr marL="0" indent="0">
              <a:defRPr sz="700"/>
            </a:lvl8pPr>
            <a:lvl9pPr marL="0" indent="0">
              <a:defRPr sz="700"/>
            </a:lvl9pPr>
          </a:lstStyle>
          <a:p>
            <a:fld id="{32F3CE37-8989-471A-BC57-D3CAAD03839D}" type="slidenum">
              <a:rPr lang="en-US" smtClean="0"/>
              <a:pPr/>
              <a:t>‹#›</a:t>
            </a:fld>
            <a:endParaRPr lang="en-US"/>
          </a:p>
        </p:txBody>
      </p:sp>
      <p:pic>
        <p:nvPicPr>
          <p:cNvPr id="20"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297893" y="205655"/>
            <a:ext cx="399865" cy="411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774928"/>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1800"/>
      </a:spcBef>
      <a:defRPr sz="1200" kern="1200">
        <a:solidFill>
          <a:schemeClr val="tx1"/>
        </a:solidFill>
        <a:latin typeface="+mn-lt"/>
        <a:ea typeface="+mn-ea"/>
        <a:cs typeface="+mn-cs"/>
      </a:defRPr>
    </a:lvl1pPr>
    <a:lvl2pPr marL="144000" indent="-144000" algn="l" defTabSz="914400" rtl="0" eaLnBrk="1" latinLnBrk="0" hangingPunct="1">
      <a:spcBef>
        <a:spcPts val="300"/>
      </a:spcBef>
      <a:buFontTx/>
      <a:buBlip>
        <a:blip r:embed="rId3"/>
      </a:buBlip>
      <a:defRPr sz="1200" kern="1200">
        <a:solidFill>
          <a:schemeClr val="tx1"/>
        </a:solidFill>
        <a:latin typeface="+mn-lt"/>
        <a:ea typeface="+mn-ea"/>
        <a:cs typeface="+mn-cs"/>
      </a:defRPr>
    </a:lvl2pPr>
    <a:lvl3pPr marL="288000" indent="-144000" algn="l" defTabSz="914400" rtl="0" eaLnBrk="1" latinLnBrk="0" hangingPunct="1">
      <a:spcBef>
        <a:spcPts val="300"/>
      </a:spcBef>
      <a:buFontTx/>
      <a:buBlip>
        <a:blip r:embed="rId4"/>
      </a:buBlip>
      <a:defRPr sz="1200" kern="1200">
        <a:solidFill>
          <a:schemeClr val="tx1"/>
        </a:solidFill>
        <a:latin typeface="+mn-lt"/>
        <a:ea typeface="+mn-ea"/>
        <a:cs typeface="+mn-cs"/>
      </a:defRPr>
    </a:lvl3pPr>
    <a:lvl4pPr marL="432000" indent="-144000" algn="l" defTabSz="914400" rtl="0" eaLnBrk="1" latinLnBrk="0" hangingPunct="1">
      <a:spcBef>
        <a:spcPts val="300"/>
      </a:spcBef>
      <a:buFontTx/>
      <a:buBlip>
        <a:blip r:embed="rId5"/>
      </a:buBlip>
      <a:defRPr sz="1200" kern="1200">
        <a:solidFill>
          <a:schemeClr val="tx1"/>
        </a:solidFill>
        <a:latin typeface="+mn-lt"/>
        <a:ea typeface="+mn-ea"/>
        <a:cs typeface="+mn-cs"/>
      </a:defRPr>
    </a:lvl4pPr>
    <a:lvl5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5pPr>
    <a:lvl6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6pPr>
    <a:lvl7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7pPr>
    <a:lvl8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8pPr>
    <a:lvl9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r" defTabSz="1221067" rtl="0" eaLnBrk="1" fontAlgn="auto" latinLnBrk="0" hangingPunct="1">
              <a:lnSpc>
                <a:spcPct val="100000"/>
              </a:lnSpc>
              <a:spcBef>
                <a:spcPts val="0"/>
              </a:spcBef>
              <a:spcAft>
                <a:spcPts val="0"/>
              </a:spcAft>
              <a:buClrTx/>
              <a:buSzTx/>
              <a:buFontTx/>
              <a:buNone/>
              <a:tabLst/>
              <a:defRPr/>
            </a:pPr>
            <a:fld id="{3988FA46-A572-434F-BE1D-6B4ED88124E8}" type="slidenum">
              <a:rPr kumimoji="0" lang="en-US" sz="800" b="0" i="0" u="none" strike="noStrike" kern="1200" cap="none" spc="0" normalizeH="0" baseline="0" noProof="0" smtClean="0">
                <a:ln>
                  <a:noFill/>
                </a:ln>
                <a:solidFill>
                  <a:srgbClr val="676767"/>
                </a:solidFill>
                <a:effectLst/>
                <a:uLnTx/>
                <a:uFillTx/>
                <a:latin typeface="Arial"/>
                <a:ea typeface="+mn-ea"/>
                <a:cs typeface="+mn-cs"/>
              </a:rPr>
              <a:pPr marL="0" marR="0" lvl="0" indent="0" algn="r" defTabSz="1221067" rtl="0" eaLnBrk="1" fontAlgn="auto" latinLnBrk="0" hangingPunct="1">
                <a:lnSpc>
                  <a:spcPct val="100000"/>
                </a:lnSpc>
                <a:spcBef>
                  <a:spcPts val="0"/>
                </a:spcBef>
                <a:spcAft>
                  <a:spcPts val="0"/>
                </a:spcAft>
                <a:buClrTx/>
                <a:buSzTx/>
                <a:buFontTx/>
                <a:buNone/>
                <a:tabLst/>
                <a:defRPr/>
              </a:pPr>
              <a:t>1</a:t>
            </a:fld>
            <a:endParaRPr kumimoji="0" lang="en-US" sz="800" b="0" i="0" u="none" strike="noStrike" kern="1200" cap="none" spc="0" normalizeH="0" baseline="0" noProof="0">
              <a:ln>
                <a:noFill/>
              </a:ln>
              <a:solidFill>
                <a:srgbClr val="676767"/>
              </a:solidFill>
              <a:effectLst/>
              <a:uLnTx/>
              <a:uFillTx/>
              <a:latin typeface="Arial"/>
              <a:ea typeface="+mn-ea"/>
              <a:cs typeface="+mn-cs"/>
            </a:endParaRPr>
          </a:p>
        </p:txBody>
      </p:sp>
      <p:sp>
        <p:nvSpPr>
          <p:cNvPr id="6" name="Slide Image Placeholder 5"/>
          <p:cNvSpPr>
            <a:spLocks noGrp="1" noRot="1" noChangeAspect="1"/>
          </p:cNvSpPr>
          <p:nvPr>
            <p:ph type="sldImg"/>
          </p:nvPr>
        </p:nvSpPr>
        <p:spPr>
          <a:xfrm>
            <a:off x="269875" y="269875"/>
            <a:ext cx="3130550" cy="1762125"/>
          </a:xfrm>
        </p:spPr>
      </p:sp>
      <p:sp>
        <p:nvSpPr>
          <p:cNvPr id="7" name="Notes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983985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F3CE37-8989-471A-BC57-D3CAAD03839D}" type="slidenum">
              <a:rPr lang="en-US" smtClean="0"/>
              <a:pPr/>
              <a:t>2</a:t>
            </a:fld>
            <a:endParaRPr lang="en-US"/>
          </a:p>
        </p:txBody>
      </p:sp>
    </p:spTree>
    <p:extLst>
      <p:ext uri="{BB962C8B-B14F-4D97-AF65-F5344CB8AC3E}">
        <p14:creationId xmlns:p14="http://schemas.microsoft.com/office/powerpoint/2010/main" val="1653727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F3CE37-8989-471A-BC57-D3CAAD03839D}" type="slidenum">
              <a:rPr lang="en-US" smtClean="0"/>
              <a:pPr/>
              <a:t>5</a:t>
            </a:fld>
            <a:endParaRPr lang="en-US"/>
          </a:p>
        </p:txBody>
      </p:sp>
    </p:spTree>
    <p:extLst>
      <p:ext uri="{BB962C8B-B14F-4D97-AF65-F5344CB8AC3E}">
        <p14:creationId xmlns:p14="http://schemas.microsoft.com/office/powerpoint/2010/main" val="3956108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F3CE37-8989-471A-BC57-D3CAAD03839D}" type="slidenum">
              <a:rPr lang="en-US" smtClean="0"/>
              <a:pPr/>
              <a:t>6</a:t>
            </a:fld>
            <a:endParaRPr lang="en-US"/>
          </a:p>
        </p:txBody>
      </p:sp>
    </p:spTree>
    <p:extLst>
      <p:ext uri="{BB962C8B-B14F-4D97-AF65-F5344CB8AC3E}">
        <p14:creationId xmlns:p14="http://schemas.microsoft.com/office/powerpoint/2010/main" val="4287748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2F3CE37-8989-471A-BC57-D3CAAD03839D}" type="slidenum">
              <a:rPr lang="en-US" smtClean="0"/>
              <a:pPr/>
              <a:t>10</a:t>
            </a:fld>
            <a:endParaRPr lang="en-US"/>
          </a:p>
        </p:txBody>
      </p:sp>
    </p:spTree>
    <p:extLst>
      <p:ext uri="{BB962C8B-B14F-4D97-AF65-F5344CB8AC3E}">
        <p14:creationId xmlns:p14="http://schemas.microsoft.com/office/powerpoint/2010/main" val="1214634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2F3CE37-8989-471A-BC57-D3CAAD03839D}" type="slidenum">
              <a:rPr lang="en-US" smtClean="0"/>
              <a:pPr/>
              <a:t>11</a:t>
            </a:fld>
            <a:endParaRPr lang="en-US"/>
          </a:p>
        </p:txBody>
      </p:sp>
    </p:spTree>
    <p:extLst>
      <p:ext uri="{BB962C8B-B14F-4D97-AF65-F5344CB8AC3E}">
        <p14:creationId xmlns:p14="http://schemas.microsoft.com/office/powerpoint/2010/main" val="1374696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F3CE37-8989-471A-BC57-D3CAAD03839D}" type="slidenum">
              <a:rPr lang="en-US" smtClean="0"/>
              <a:pPr/>
              <a:t>13</a:t>
            </a:fld>
            <a:endParaRPr lang="en-US"/>
          </a:p>
        </p:txBody>
      </p:sp>
    </p:spTree>
    <p:extLst>
      <p:ext uri="{BB962C8B-B14F-4D97-AF65-F5344CB8AC3E}">
        <p14:creationId xmlns:p14="http://schemas.microsoft.com/office/powerpoint/2010/main" val="25900570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wmf"/><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bwMode="white">
          <a:xfrm>
            <a:off x="0" y="0"/>
            <a:ext cx="1692000" cy="16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CAFA5974-E447-41A7-AD75-6EA2B603F964}"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tx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Picture Placeholder 12"/>
          <p:cNvSpPr>
            <a:spLocks noGrp="1"/>
          </p:cNvSpPr>
          <p:nvPr>
            <p:ph type="pic" sz="quarter" idx="14"/>
          </p:nvPr>
        </p:nvSpPr>
        <p:spPr bwMode="gray">
          <a:xfrm>
            <a:off x="4077841" y="0"/>
            <a:ext cx="8114953"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4953"/>
              <a:gd name="connsiteY0" fmla="*/ 0 h 6858000"/>
              <a:gd name="connsiteX1" fmla="*/ 8112573 w 8114953"/>
              <a:gd name="connsiteY1" fmla="*/ 0 h 6858000"/>
              <a:gd name="connsiteX2" fmla="*/ 8114953 w 8114953"/>
              <a:gd name="connsiteY2" fmla="*/ 6003673 h 6858000"/>
              <a:gd name="connsiteX3" fmla="*/ 3275459 w 8114953"/>
              <a:gd name="connsiteY3" fmla="*/ 6858000 h 6858000"/>
              <a:gd name="connsiteX4" fmla="*/ 0 w 8114953"/>
              <a:gd name="connsiteY4" fmla="*/ 6858000 h 6858000"/>
              <a:gd name="connsiteX5" fmla="*/ 1341581 w 8114953"/>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4953" h="6858000">
                <a:moveTo>
                  <a:pt x="1341581" y="0"/>
                </a:moveTo>
                <a:lnTo>
                  <a:pt x="8112573" y="0"/>
                </a:lnTo>
                <a:cubicBezTo>
                  <a:pt x="8112573" y="1913118"/>
                  <a:pt x="8114953" y="4090555"/>
                  <a:pt x="8114953" y="6003673"/>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6"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07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2) &amp; Images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0282" y="1138299"/>
            <a:ext cx="10799437"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FAAB869C-8918-41B7-963D-13F72CE5F4DF}" type="datetime1">
              <a:rPr lang="en-US" smtClean="0"/>
              <a:t>5/1/2024</a:t>
            </a:fld>
            <a:endParaRPr lang="en-US"/>
          </a:p>
        </p:txBody>
      </p:sp>
      <p:sp>
        <p:nvSpPr>
          <p:cNvPr id="5" name="Footer Placeholder 4"/>
          <p:cNvSpPr>
            <a:spLocks noGrp="1"/>
          </p:cNvSpPr>
          <p:nvPr>
            <p:ph type="ftr" sz="quarter" idx="11"/>
          </p:nvPr>
        </p:nvSpPr>
        <p:spPr bwMode="gray"/>
        <p:txBody>
          <a:body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a:p>
        </p:txBody>
      </p:sp>
      <p:sp>
        <p:nvSpPr>
          <p:cNvPr id="11" name="Text Placeholder 10 (left)"/>
          <p:cNvSpPr>
            <a:spLocks noGrp="1"/>
          </p:cNvSpPr>
          <p:nvPr>
            <p:ph type="body" sz="quarter" idx="14"/>
          </p:nvPr>
        </p:nvSpPr>
        <p:spPr bwMode="gray">
          <a:xfrm>
            <a:off x="980282" y="3892749"/>
            <a:ext cx="5220000" cy="259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right)"/>
          <p:cNvSpPr>
            <a:spLocks noGrp="1"/>
          </p:cNvSpPr>
          <p:nvPr>
            <p:ph type="body" sz="quarter" idx="15"/>
          </p:nvPr>
        </p:nvSpPr>
        <p:spPr bwMode="gray">
          <a:xfrm>
            <a:off x="6559719" y="3892749"/>
            <a:ext cx="5220000" cy="2592001"/>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4 (left)"/>
          <p:cNvSpPr>
            <a:spLocks noGrp="1"/>
          </p:cNvSpPr>
          <p:nvPr>
            <p:ph type="pic" sz="quarter" idx="16"/>
          </p:nvPr>
        </p:nvSpPr>
        <p:spPr bwMode="gray">
          <a:xfrm>
            <a:off x="980282" y="1732750"/>
            <a:ext cx="5220000" cy="1800000"/>
          </a:xfrm>
        </p:spPr>
        <p:txBody>
          <a:bodyPr tIns="540000" anchor="ctr"/>
          <a:lstStyle>
            <a:lvl1pPr algn="ctr">
              <a:defRPr/>
            </a:lvl1pPr>
          </a:lstStyle>
          <a:p>
            <a:r>
              <a:rPr lang="en-US"/>
              <a:t>Click icon to add picture</a:t>
            </a:r>
          </a:p>
        </p:txBody>
      </p:sp>
      <p:sp>
        <p:nvSpPr>
          <p:cNvPr id="16" name="Picture Placeholder 14 (right)"/>
          <p:cNvSpPr>
            <a:spLocks noGrp="1"/>
          </p:cNvSpPr>
          <p:nvPr>
            <p:ph type="pic" sz="quarter" idx="17"/>
          </p:nvPr>
        </p:nvSpPr>
        <p:spPr bwMode="gray">
          <a:xfrm>
            <a:off x="6559719" y="1732750"/>
            <a:ext cx="5220000" cy="1800000"/>
          </a:xfrm>
        </p:spPr>
        <p:txBody>
          <a:bodyPr tIns="540000" anchor="ctr"/>
          <a:lstStyle>
            <a:lvl1pPr algn="ctr">
              <a:defRPr/>
            </a:lvl1pPr>
          </a:lstStyle>
          <a:p>
            <a:r>
              <a:rPr lang="en-US"/>
              <a:t>Click icon to add picture</a:t>
            </a:r>
          </a:p>
        </p:txBody>
      </p:sp>
      <p:pic>
        <p:nvPicPr>
          <p:cNvPr id="13"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23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color)">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a:xfrm>
            <a:off x="981821" y="181938"/>
            <a:ext cx="10798460" cy="864000"/>
          </a:xfrm>
        </p:spPr>
        <p:txBody>
          <a:bodyPr/>
          <a:lstStyle/>
          <a:p>
            <a:r>
              <a:rPr lang="en-US"/>
              <a:t>Click to edit Master title style</a:t>
            </a:r>
          </a:p>
        </p:txBody>
      </p:sp>
      <p:sp>
        <p:nvSpPr>
          <p:cNvPr id="4" name="Date Placeholder 3"/>
          <p:cNvSpPr>
            <a:spLocks noGrp="1"/>
          </p:cNvSpPr>
          <p:nvPr>
            <p:ph type="dt" sz="half" idx="10"/>
          </p:nvPr>
        </p:nvSpPr>
        <p:spPr bwMode="gray"/>
        <p:txBody>
          <a:bodyPr/>
          <a:lstStyle/>
          <a:p>
            <a:fld id="{869353A3-124C-4DDC-B021-468CA9040107}" type="datetime1">
              <a:rPr lang="en-US" smtClean="0"/>
              <a:t>5/1/2024</a:t>
            </a:fld>
            <a:endParaRPr lang="en-US"/>
          </a:p>
        </p:txBody>
      </p:sp>
      <p:sp>
        <p:nvSpPr>
          <p:cNvPr id="5" name="Footer Placeholder 4"/>
          <p:cNvSpPr>
            <a:spLocks noGrp="1"/>
          </p:cNvSpPr>
          <p:nvPr>
            <p:ph type="ftr" sz="quarter" idx="11"/>
          </p:nvPr>
        </p:nvSpPr>
        <p:spPr bwMode="gray"/>
        <p:txBody>
          <a:body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a:p>
        </p:txBody>
      </p:sp>
      <p:pic>
        <p:nvPicPr>
          <p:cNvPr id="7"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93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color/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gray"/>
        <p:txBody>
          <a:bodyPr/>
          <a:lstStyle/>
          <a:p>
            <a:fld id="{7E54A338-44E0-40C4-A815-52F33053F5B9}" type="datetime1">
              <a:rPr lang="en-US" smtClean="0"/>
              <a:t>5/1/2024</a:t>
            </a:fld>
            <a:endParaRPr lang="en-US"/>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PRR Team/Internal Patient Exit Survey/As of Feb22</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a:p>
        </p:txBody>
      </p:sp>
      <p:pic>
        <p:nvPicPr>
          <p:cNvPr id="20"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196018"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796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gray"/>
        <p:txBody>
          <a:bodyPr/>
          <a:lstStyle/>
          <a:p>
            <a:fld id="{2E898290-6AEA-4F8D-BE33-3EB0E57DEBB9}" type="datetime1">
              <a:rPr lang="en-US" smtClean="0"/>
              <a:t>5/1/2024</a:t>
            </a:fld>
            <a:endParaRPr lang="en-US"/>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PRR Team/Internal Patient Exit Survey/As of Feb22</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a:p>
        </p:txBody>
      </p:sp>
      <p:grpSp>
        <p:nvGrpSpPr>
          <p:cNvPr id="9" name="Group 219"/>
          <p:cNvGrpSpPr>
            <a:grpSpLocks noChangeAspect="1"/>
          </p:cNvGrpSpPr>
          <p:nvPr/>
        </p:nvGrpSpPr>
        <p:grpSpPr bwMode="black">
          <a:xfrm>
            <a:off x="197700" y="617323"/>
            <a:ext cx="395248" cy="396000"/>
            <a:chOff x="6936" y="180"/>
            <a:chExt cx="526" cy="527"/>
          </a:xfrm>
          <a:solidFill>
            <a:schemeClr val="bg1"/>
          </a:solidFill>
        </p:grpSpPr>
        <p:sp>
          <p:nvSpPr>
            <p:cNvPr id="10" name="Freeform 220"/>
            <p:cNvSpPr>
              <a:spLocks/>
            </p:cNvSpPr>
            <p:nvPr/>
          </p:nvSpPr>
          <p:spPr bwMode="black">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1" name="Freeform 221"/>
            <p:cNvSpPr>
              <a:spLocks/>
            </p:cNvSpPr>
            <p:nvPr/>
          </p:nvSpPr>
          <p:spPr bwMode="black">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2" name="Freeform 222"/>
            <p:cNvSpPr>
              <a:spLocks/>
            </p:cNvSpPr>
            <p:nvPr/>
          </p:nvSpPr>
          <p:spPr bwMode="black">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3" name="Freeform 223"/>
            <p:cNvSpPr>
              <a:spLocks noEditPoints="1"/>
            </p:cNvSpPr>
            <p:nvPr/>
          </p:nvSpPr>
          <p:spPr bwMode="black">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4" name="Freeform 224"/>
            <p:cNvSpPr>
              <a:spLocks noEditPoints="1"/>
            </p:cNvSpPr>
            <p:nvPr/>
          </p:nvSpPr>
          <p:spPr bwMode="black">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5" name="Freeform 225"/>
            <p:cNvSpPr>
              <a:spLocks noEditPoints="1"/>
            </p:cNvSpPr>
            <p:nvPr/>
          </p:nvSpPr>
          <p:spPr bwMode="black">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6" name="Freeform 226"/>
            <p:cNvSpPr>
              <a:spLocks noEditPoints="1"/>
            </p:cNvSpPr>
            <p:nvPr/>
          </p:nvSpPr>
          <p:spPr bwMode="black">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7" name="Freeform 227"/>
            <p:cNvSpPr>
              <a:spLocks noEditPoints="1"/>
            </p:cNvSpPr>
            <p:nvPr/>
          </p:nvSpPr>
          <p:spPr bwMode="black">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8" name="Freeform 228"/>
            <p:cNvSpPr>
              <a:spLocks noEditPoints="1"/>
            </p:cNvSpPr>
            <p:nvPr/>
          </p:nvSpPr>
          <p:spPr bwMode="black">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19" name="Freeform 229"/>
            <p:cNvSpPr>
              <a:spLocks noEditPoints="1"/>
            </p:cNvSpPr>
            <p:nvPr/>
          </p:nvSpPr>
          <p:spPr bwMode="black">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grpSp>
    </p:spTree>
    <p:extLst>
      <p:ext uri="{BB962C8B-B14F-4D97-AF65-F5344CB8AC3E}">
        <p14:creationId xmlns:p14="http://schemas.microsoft.com/office/powerpoint/2010/main" val="379766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9" name="Subtitle 2"/>
          <p:cNvSpPr>
            <a:spLocks noGrp="1"/>
          </p:cNvSpPr>
          <p:nvPr>
            <p:ph type="subTitle" idx="1"/>
          </p:nvPr>
        </p:nvSpPr>
        <p:spPr bwMode="gray">
          <a:xfrm>
            <a:off x="980282" y="551657"/>
            <a:ext cx="10800000" cy="5933094"/>
          </a:xfrm>
        </p:spPr>
        <p:txBody>
          <a:bodyPr anchor="ctr"/>
          <a:lstStyle>
            <a:lvl1pPr marL="0" indent="0" algn="l">
              <a:buNone/>
              <a:defRPr sz="6600">
                <a:solidFill>
                  <a:schemeClr val="tx2"/>
                </a:solidFill>
              </a:defRPr>
            </a:lvl1pPr>
            <a:lvl2pPr marL="0" indent="0" algn="l">
              <a:buNone/>
              <a:defRPr sz="6600">
                <a:solidFill>
                  <a:schemeClr val="tx2"/>
                </a:solidFill>
              </a:defRPr>
            </a:lvl2pPr>
            <a:lvl3pPr marL="0" indent="0" algn="l">
              <a:buNone/>
              <a:defRPr sz="6600">
                <a:solidFill>
                  <a:schemeClr val="tx2"/>
                </a:solidFill>
              </a:defRPr>
            </a:lvl3pPr>
            <a:lvl4pPr marL="0" indent="0" algn="l">
              <a:buNone/>
              <a:defRPr sz="6600">
                <a:solidFill>
                  <a:schemeClr val="tx2"/>
                </a:solidFill>
              </a:defRPr>
            </a:lvl4pPr>
            <a:lvl5pPr marL="0" indent="0" algn="l">
              <a:buNone/>
              <a:defRPr sz="6600">
                <a:solidFill>
                  <a:schemeClr val="tx2"/>
                </a:solidFill>
              </a:defRPr>
            </a:lvl5pPr>
            <a:lvl6pPr marL="0" indent="0" algn="l">
              <a:buNone/>
              <a:defRPr sz="6600">
                <a:solidFill>
                  <a:schemeClr val="tx2"/>
                </a:solidFill>
              </a:defRPr>
            </a:lvl6pPr>
            <a:lvl7pPr marL="0" indent="0" algn="l">
              <a:buNone/>
              <a:defRPr sz="6600">
                <a:solidFill>
                  <a:schemeClr val="tx2"/>
                </a:solidFill>
              </a:defRPr>
            </a:lvl7pPr>
            <a:lvl8pPr marL="0" indent="0" algn="l">
              <a:buNone/>
              <a:defRPr sz="6600">
                <a:solidFill>
                  <a:schemeClr val="tx2"/>
                </a:solidFill>
              </a:defRPr>
            </a:lvl8pPr>
            <a:lvl9pPr marL="0" indent="0" algn="l">
              <a:buNone/>
              <a:defRPr sz="6600">
                <a:solidFill>
                  <a:schemeClr val="tx2"/>
                </a:solidFill>
              </a:defRPr>
            </a:lvl9pPr>
          </a:lstStyle>
          <a:p>
            <a:pPr lvl="0"/>
            <a:r>
              <a:rPr lang="en-US"/>
              <a:t>Click to edit Master subtitle style</a:t>
            </a:r>
          </a:p>
        </p:txBody>
      </p:sp>
      <p:sp>
        <p:nvSpPr>
          <p:cNvPr id="3" name="Date Placeholder 2"/>
          <p:cNvSpPr>
            <a:spLocks noGrp="1"/>
          </p:cNvSpPr>
          <p:nvPr>
            <p:ph type="dt" sz="half" idx="10"/>
          </p:nvPr>
        </p:nvSpPr>
        <p:spPr/>
        <p:txBody>
          <a:bodyPr/>
          <a:lstStyle/>
          <a:p>
            <a:fld id="{B06E003C-5475-4E22-8161-AD5F61F9B0C2}" type="datetime1">
              <a:rPr lang="en-US" smtClean="0"/>
              <a:t>5/1/2024</a:t>
            </a:fld>
            <a:endParaRPr lang="en-US"/>
          </a:p>
        </p:txBody>
      </p:sp>
      <p:sp>
        <p:nvSpPr>
          <p:cNvPr id="4" name="Footer Placeholder 3"/>
          <p:cNvSpPr>
            <a:spLocks noGrp="1"/>
          </p:cNvSpPr>
          <p:nvPr>
            <p:ph type="ftr" sz="quarter" idx="11"/>
          </p:nvPr>
        </p:nvSpPr>
        <p:spPr/>
        <p:txBody>
          <a:bodyPr/>
          <a:lstStyle/>
          <a:p>
            <a:r>
              <a:rPr lang="en-US"/>
              <a:t>PRR Team/Internal Patient Exit Survey/As of Feb22</a:t>
            </a:r>
          </a:p>
        </p:txBody>
      </p:sp>
      <p:sp>
        <p:nvSpPr>
          <p:cNvPr id="5" name="Slide Number Placeholder 4"/>
          <p:cNvSpPr>
            <a:spLocks noGrp="1"/>
          </p:cNvSpPr>
          <p:nvPr>
            <p:ph type="sldNum" sz="quarter" idx="12"/>
          </p:nvPr>
        </p:nvSpPr>
        <p:spPr/>
        <p:txBody>
          <a:bodyPr/>
          <a:lstStyle/>
          <a:p>
            <a:fld id="{EEAD9179-7A6B-4268-BEB2-F3B8EB06115B}" type="slidenum">
              <a:rPr lang="en-US" smtClean="0"/>
              <a:pPr/>
              <a:t>‹#›</a:t>
            </a:fld>
            <a:endParaRPr lang="en-US"/>
          </a:p>
        </p:txBody>
      </p:sp>
      <p:sp>
        <p:nvSpPr>
          <p:cNvPr id="2" name="Title 1"/>
          <p:cNvSpPr>
            <a:spLocks noGrp="1"/>
          </p:cNvSpPr>
          <p:nvPr>
            <p:ph type="title"/>
          </p:nvPr>
        </p:nvSpPr>
        <p:spPr/>
        <p:txBody>
          <a:bodyPr/>
          <a:lstStyle/>
          <a:p>
            <a:r>
              <a:rPr lang="en-US"/>
              <a:t>Click to edit Master title style</a:t>
            </a:r>
          </a:p>
        </p:txBody>
      </p:sp>
      <p:pic>
        <p:nvPicPr>
          <p:cNvPr id="7"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26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p:spTree>
      <p:nvGrpSpPr>
        <p:cNvPr id="1" name=""/>
        <p:cNvGrpSpPr/>
        <p:nvPr/>
      </p:nvGrpSpPr>
      <p:grpSpPr>
        <a:xfrm>
          <a:off x="0" y="0"/>
          <a:ext cx="0" cy="0"/>
          <a:chOff x="0" y="0"/>
          <a:chExt cx="0" cy="0"/>
        </a:xfrm>
      </p:grpSpPr>
      <p:sp>
        <p:nvSpPr>
          <p:cNvPr id="7" name="Rectangle 6"/>
          <p:cNvSpPr/>
          <p:nvPr/>
        </p:nvSpPr>
        <p:spPr bwMode="gray">
          <a:xfrm>
            <a:off x="0" y="0"/>
            <a:ext cx="974672" cy="173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bwMode="gray"/>
        <p:txBody>
          <a:bodyPr/>
          <a:lstStyle/>
          <a:p>
            <a:fld id="{490CCC3B-E2BF-4CE6-9538-CD140CC7AC0C}" type="datetime1">
              <a:rPr lang="en-US" smtClean="0"/>
              <a:t>5/1/2024</a:t>
            </a:fld>
            <a:endParaRPr lang="en-US"/>
          </a:p>
        </p:txBody>
      </p:sp>
      <p:sp>
        <p:nvSpPr>
          <p:cNvPr id="4" name="Footer Placeholder 3"/>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5" name="Slide Number Placeholder 4"/>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6" name="Picture Placeholder 14"/>
          <p:cNvSpPr>
            <a:spLocks noGrp="1"/>
          </p:cNvSpPr>
          <p:nvPr>
            <p:ph type="pic" sz="quarter" idx="16"/>
          </p:nvPr>
        </p:nvSpPr>
        <p:spPr bwMode="gray">
          <a:xfrm>
            <a:off x="0" y="0"/>
            <a:ext cx="12190413" cy="6858000"/>
          </a:xfrm>
        </p:spPr>
        <p:txBody>
          <a:bodyPr tIns="540000" anchor="ctr"/>
          <a:lstStyle>
            <a:lvl1pPr algn="ctr">
              <a:defRPr/>
            </a:lvl1pPr>
          </a:lstStyle>
          <a:p>
            <a:r>
              <a:rPr lang="en-US"/>
              <a:t>Click icon to add picture</a:t>
            </a:r>
          </a:p>
        </p:txBody>
      </p:sp>
    </p:spTree>
    <p:extLst>
      <p:ext uri="{BB962C8B-B14F-4D97-AF65-F5344CB8AC3E}">
        <p14:creationId xmlns:p14="http://schemas.microsoft.com/office/powerpoint/2010/main" val="411075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inal Slide">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flip="none" rotWithShape="1">
            <a:gsLst>
              <a:gs pos="32760">
                <a:srgbClr val="00617F"/>
              </a:gs>
              <a:gs pos="0">
                <a:srgbClr val="00617F"/>
              </a:gs>
              <a:gs pos="72000">
                <a:srgbClr val="10384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p:nvPr>
        </p:nvSpPr>
        <p:spPr bwMode="gray">
          <a:xfrm>
            <a:off x="708819" y="1732422"/>
            <a:ext cx="5381498"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913BE383-224D-4153-B5AA-960D1E3E40F4}"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white">
          <a:xfrm>
            <a:off x="708819" y="2424948"/>
            <a:ext cx="5381498" cy="1620000"/>
          </a:xfrm>
        </p:spPr>
        <p:txBody>
          <a:bodyPr anchor="t"/>
          <a:lstStyle>
            <a:lvl1pPr>
              <a:defRPr sz="54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tx2"/>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55826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inal Slide 2">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2B6640"/>
              </a:gs>
              <a:gs pos="0">
                <a:srgbClr val="2B6640"/>
              </a:gs>
              <a:gs pos="72000">
                <a:srgbClr val="004422"/>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p:nvPr>
        </p:nvSpPr>
        <p:spPr bwMode="gray">
          <a:xfrm>
            <a:off x="708821"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079B8777-07E0-407E-8658-B93F8F8CE1C4}"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accent2"/>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1881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inal Slide 3">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624963"/>
              </a:gs>
              <a:gs pos="0">
                <a:srgbClr val="624963"/>
              </a:gs>
              <a:gs pos="72000">
                <a:srgbClr val="443247"/>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p:nvPr>
        </p:nvSpPr>
        <p:spPr bwMode="gray">
          <a:xfrm>
            <a:off x="708820"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86C4E9A6-734A-4081-927D-EFAF63AD8E54}"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accent4"/>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484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area &amp; Guides">
    <p:spTree>
      <p:nvGrpSpPr>
        <p:cNvPr id="1" name=""/>
        <p:cNvGrpSpPr/>
        <p:nvPr/>
      </p:nvGrpSpPr>
      <p:grpSpPr>
        <a:xfrm>
          <a:off x="0" y="0"/>
          <a:ext cx="0" cy="0"/>
          <a:chOff x="0" y="0"/>
          <a:chExt cx="0" cy="0"/>
        </a:xfrm>
      </p:grpSpPr>
      <p:sp>
        <p:nvSpPr>
          <p:cNvPr id="18" name="Rectangle 17"/>
          <p:cNvSpPr/>
          <p:nvPr/>
        </p:nvSpPr>
        <p:spPr bwMode="gray">
          <a:xfrm>
            <a:off x="982664" y="1735137"/>
            <a:ext cx="10800000" cy="47496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Please restrict your content to this area</a:t>
            </a:r>
          </a:p>
        </p:txBody>
      </p:sp>
      <p:sp>
        <p:nvSpPr>
          <p:cNvPr id="3" name="Date Placeholder 2"/>
          <p:cNvSpPr>
            <a:spLocks noGrp="1"/>
          </p:cNvSpPr>
          <p:nvPr>
            <p:ph type="dt" sz="half" idx="10"/>
          </p:nvPr>
        </p:nvSpPr>
        <p:spPr bwMode="gray"/>
        <p:txBody>
          <a:bodyPr/>
          <a:lstStyle/>
          <a:p>
            <a:fld id="{B6D62692-6721-4B61-B598-017F22C6FCE6}" type="datetime1">
              <a:rPr lang="en-US" smtClean="0"/>
              <a:t>5/1/2024</a:t>
            </a:fld>
            <a:endParaRPr lang="en-US"/>
          </a:p>
        </p:txBody>
      </p:sp>
      <p:sp>
        <p:nvSpPr>
          <p:cNvPr id="4" name="Footer Placeholder 3"/>
          <p:cNvSpPr>
            <a:spLocks noGrp="1"/>
          </p:cNvSpPr>
          <p:nvPr>
            <p:ph type="ftr" sz="quarter" idx="11"/>
          </p:nvPr>
        </p:nvSpPr>
        <p:spPr bwMode="gray"/>
        <p:txBody>
          <a:bodyPr/>
          <a:lstStyle/>
          <a:p>
            <a:r>
              <a:rPr lang="en-US"/>
              <a:t>PRR Team/Internal Patient Exit Survey/As of Feb22</a:t>
            </a:r>
          </a:p>
        </p:txBody>
      </p:sp>
      <p:sp>
        <p:nvSpPr>
          <p:cNvPr id="5" name="Slide Number Placeholder 4"/>
          <p:cNvSpPr>
            <a:spLocks noGrp="1"/>
          </p:cNvSpPr>
          <p:nvPr>
            <p:ph type="sldNum" sz="quarter" idx="12"/>
          </p:nvPr>
        </p:nvSpPr>
        <p:spPr bwMode="gray"/>
        <p:txBody>
          <a:bodyPr/>
          <a:lstStyle/>
          <a:p>
            <a:fld id="{EEAD9179-7A6B-4268-BEB2-F3B8EB06115B}" type="slidenum">
              <a:rPr lang="en-US" smtClean="0"/>
              <a:pPr/>
              <a:t>‹#›</a:t>
            </a:fld>
            <a:endParaRPr lang="en-US"/>
          </a:p>
        </p:txBody>
      </p:sp>
      <p:sp>
        <p:nvSpPr>
          <p:cNvPr id="8" name="Title 4"/>
          <p:cNvSpPr txBox="1">
            <a:spLocks/>
          </p:cNvSpPr>
          <p:nvPr/>
        </p:nvSpPr>
        <p:spPr bwMode="gray">
          <a:xfrm>
            <a:off x="981820" y="590935"/>
            <a:ext cx="10800000" cy="455002"/>
          </a:xfrm>
          <a:prstGeom prst="rect">
            <a:avLst/>
          </a:prstGeom>
        </p:spPr>
        <p:txBody>
          <a:bodyPr vert="horz" lIns="0" tIns="0" rIns="0" bIns="0" rtlCol="0" anchor="b">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a:t>Content area and guides</a:t>
            </a:r>
          </a:p>
        </p:txBody>
      </p:sp>
      <p:grpSp>
        <p:nvGrpSpPr>
          <p:cNvPr id="2" name="Group 1"/>
          <p:cNvGrpSpPr/>
          <p:nvPr/>
        </p:nvGrpSpPr>
        <p:grpSpPr>
          <a:xfrm>
            <a:off x="0" y="0"/>
            <a:ext cx="12190413" cy="6858002"/>
            <a:chOff x="0" y="0"/>
            <a:chExt cx="12190413" cy="6858002"/>
          </a:xfrm>
        </p:grpSpPr>
        <p:cxnSp>
          <p:nvCxnSpPr>
            <p:cNvPr id="10" name="Straight Connector 9"/>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gray">
            <a:xfrm>
              <a:off x="0" y="6484751"/>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gray">
            <a:xfrm flipV="1">
              <a:off x="982664"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gray">
            <a:xfrm flipV="1">
              <a:off x="11782425"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gray">
            <a:xfrm flipV="1">
              <a:off x="620395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gray">
            <a:xfrm flipV="1">
              <a:off x="656342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gray">
            <a:xfrm>
              <a:off x="0" y="393486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gray">
            <a:xfrm>
              <a:off x="0" y="4289945"/>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gray">
            <a:xfrm flipV="1">
              <a:off x="3411538"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gray">
            <a:xfrm flipV="1">
              <a:off x="377190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gray">
            <a:xfrm flipV="1">
              <a:off x="899290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gray">
            <a:xfrm flipV="1">
              <a:off x="9356725"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bwMode="gray">
            <a:xfrm>
              <a:off x="982664"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14,20</a:t>
              </a:r>
            </a:p>
            <a:p>
              <a:pPr algn="l"/>
              <a:r>
                <a:rPr lang="de-DE" sz="800">
                  <a:solidFill>
                    <a:schemeClr val="accent6"/>
                  </a:solidFill>
                </a:rPr>
                <a:t>5.59</a:t>
              </a:r>
            </a:p>
            <a:p>
              <a:pPr algn="l"/>
              <a:endParaRPr lang="en-US" sz="800">
                <a:solidFill>
                  <a:schemeClr val="accent6"/>
                </a:solidFill>
              </a:endParaRPr>
            </a:p>
          </p:txBody>
        </p:sp>
        <p:sp>
          <p:nvSpPr>
            <p:cNvPr id="35" name="Rectangle 34"/>
            <p:cNvSpPr/>
            <p:nvPr/>
          </p:nvSpPr>
          <p:spPr bwMode="gray">
            <a:xfrm>
              <a:off x="3030538"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7,45</a:t>
              </a:r>
            </a:p>
            <a:p>
              <a:pPr algn="r"/>
              <a:r>
                <a:rPr lang="de-DE" sz="800">
                  <a:solidFill>
                    <a:schemeClr val="accent6"/>
                  </a:solidFill>
                </a:rPr>
                <a:t>2.93</a:t>
              </a:r>
              <a:endParaRPr lang="en-US" sz="800">
                <a:solidFill>
                  <a:schemeClr val="accent6"/>
                </a:solidFill>
              </a:endParaRPr>
            </a:p>
          </p:txBody>
        </p:sp>
        <p:sp>
          <p:nvSpPr>
            <p:cNvPr id="36" name="Rectangle 35"/>
            <p:cNvSpPr/>
            <p:nvPr/>
          </p:nvSpPr>
          <p:spPr bwMode="gray">
            <a:xfrm>
              <a:off x="377247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6,45</a:t>
              </a:r>
            </a:p>
            <a:p>
              <a:pPr algn="l"/>
              <a:r>
                <a:rPr lang="de-DE" sz="800">
                  <a:solidFill>
                    <a:schemeClr val="accent6"/>
                  </a:solidFill>
                </a:rPr>
                <a:t>2.54</a:t>
              </a:r>
              <a:endParaRPr lang="en-US" sz="800">
                <a:solidFill>
                  <a:schemeClr val="accent6"/>
                </a:solidFill>
              </a:endParaRPr>
            </a:p>
          </p:txBody>
        </p:sp>
        <p:sp>
          <p:nvSpPr>
            <p:cNvPr id="37" name="Rectangle 36"/>
            <p:cNvSpPr/>
            <p:nvPr/>
          </p:nvSpPr>
          <p:spPr bwMode="gray">
            <a:xfrm>
              <a:off x="582295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0,30</a:t>
              </a:r>
            </a:p>
            <a:p>
              <a:pPr algn="r"/>
              <a:r>
                <a:rPr lang="de-DE" sz="800">
                  <a:solidFill>
                    <a:schemeClr val="accent6"/>
                  </a:solidFill>
                </a:rPr>
                <a:t>0.12</a:t>
              </a:r>
              <a:endParaRPr lang="en-US" sz="800">
                <a:solidFill>
                  <a:schemeClr val="accent6"/>
                </a:solidFill>
              </a:endParaRPr>
            </a:p>
          </p:txBody>
        </p:sp>
        <p:sp>
          <p:nvSpPr>
            <p:cNvPr id="38" name="Rectangle 37"/>
            <p:cNvSpPr/>
            <p:nvPr/>
          </p:nvSpPr>
          <p:spPr bwMode="gray">
            <a:xfrm>
              <a:off x="6566371"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1,30</a:t>
              </a:r>
            </a:p>
            <a:p>
              <a:pPr algn="l"/>
              <a:r>
                <a:rPr lang="de-DE" sz="800">
                  <a:solidFill>
                    <a:schemeClr val="accent6"/>
                  </a:solidFill>
                </a:rPr>
                <a:t>0.51</a:t>
              </a:r>
              <a:endParaRPr lang="en-US" sz="800">
                <a:solidFill>
                  <a:schemeClr val="accent6"/>
                </a:solidFill>
              </a:endParaRPr>
            </a:p>
          </p:txBody>
        </p:sp>
        <p:sp>
          <p:nvSpPr>
            <p:cNvPr id="39" name="Rectangle 38"/>
            <p:cNvSpPr/>
            <p:nvPr/>
          </p:nvSpPr>
          <p:spPr bwMode="gray">
            <a:xfrm>
              <a:off x="861190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8,06</a:t>
              </a:r>
            </a:p>
            <a:p>
              <a:pPr algn="r"/>
              <a:r>
                <a:rPr lang="de-DE" sz="800">
                  <a:solidFill>
                    <a:schemeClr val="accent6"/>
                  </a:solidFill>
                </a:rPr>
                <a:t>3.17</a:t>
              </a:r>
              <a:endParaRPr lang="en-US" sz="800">
                <a:solidFill>
                  <a:schemeClr val="accent6"/>
                </a:solidFill>
              </a:endParaRPr>
            </a:p>
          </p:txBody>
        </p:sp>
        <p:sp>
          <p:nvSpPr>
            <p:cNvPr id="40" name="Rectangle 39"/>
            <p:cNvSpPr/>
            <p:nvPr/>
          </p:nvSpPr>
          <p:spPr bwMode="gray">
            <a:xfrm>
              <a:off x="9357295"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9,06</a:t>
              </a:r>
            </a:p>
            <a:p>
              <a:pPr algn="l"/>
              <a:r>
                <a:rPr lang="de-DE" sz="800">
                  <a:solidFill>
                    <a:schemeClr val="accent6"/>
                  </a:solidFill>
                </a:rPr>
                <a:t>3.57</a:t>
              </a:r>
              <a:endParaRPr lang="en-US" sz="800">
                <a:solidFill>
                  <a:schemeClr val="accent6"/>
                </a:solidFill>
              </a:endParaRPr>
            </a:p>
          </p:txBody>
        </p:sp>
        <p:sp>
          <p:nvSpPr>
            <p:cNvPr id="41" name="Rectangle 40"/>
            <p:cNvSpPr/>
            <p:nvPr/>
          </p:nvSpPr>
          <p:spPr bwMode="gray">
            <a:xfrm>
              <a:off x="11398374"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15,80</a:t>
              </a:r>
            </a:p>
            <a:p>
              <a:pPr algn="r"/>
              <a:r>
                <a:rPr lang="de-DE" sz="800">
                  <a:solidFill>
                    <a:schemeClr val="accent6"/>
                  </a:solidFill>
                </a:rPr>
                <a:t>6.22</a:t>
              </a:r>
              <a:endParaRPr lang="en-US" sz="800">
                <a:solidFill>
                  <a:schemeClr val="accent6"/>
                </a:solidFill>
              </a:endParaRPr>
            </a:p>
          </p:txBody>
        </p:sp>
        <p:sp>
          <p:nvSpPr>
            <p:cNvPr id="42" name="Rectangle 41"/>
            <p:cNvSpPr/>
            <p:nvPr/>
          </p:nvSpPr>
          <p:spPr bwMode="gray">
            <a:xfrm>
              <a:off x="11808730" y="1741637"/>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r>
                <a:rPr lang="de-DE" sz="800">
                  <a:solidFill>
                    <a:schemeClr val="accent6"/>
                  </a:solidFill>
                </a:rPr>
                <a:t>4,70</a:t>
              </a:r>
            </a:p>
            <a:p>
              <a:pPr algn="r"/>
              <a:r>
                <a:rPr lang="de-DE" sz="800">
                  <a:solidFill>
                    <a:schemeClr val="accent6"/>
                  </a:solidFill>
                </a:rPr>
                <a:t>1.85</a:t>
              </a:r>
              <a:endParaRPr lang="en-US" sz="800">
                <a:solidFill>
                  <a:schemeClr val="accent6"/>
                </a:solidFill>
              </a:endParaRPr>
            </a:p>
          </p:txBody>
        </p:sp>
        <p:sp>
          <p:nvSpPr>
            <p:cNvPr id="44" name="Rectangle 43"/>
            <p:cNvSpPr/>
            <p:nvPr/>
          </p:nvSpPr>
          <p:spPr bwMode="gray">
            <a:xfrm>
              <a:off x="11808730" y="6244245"/>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marL="0" marR="0" indent="0" algn="r" defTabSz="914400" rtl="0" eaLnBrk="1" fontAlgn="auto" latinLnBrk="0" hangingPunct="1">
                <a:lnSpc>
                  <a:spcPct val="100000"/>
                </a:lnSpc>
                <a:spcBef>
                  <a:spcPts val="0"/>
                </a:spcBef>
                <a:spcAft>
                  <a:spcPts val="0"/>
                </a:spcAft>
                <a:buClrTx/>
                <a:buSzTx/>
                <a:buFontTx/>
                <a:buNone/>
                <a:tabLst/>
                <a:defRPr/>
              </a:pPr>
              <a:r>
                <a:rPr lang="de-DE" sz="800">
                  <a:solidFill>
                    <a:schemeClr val="accent6"/>
                  </a:solidFill>
                </a:rPr>
                <a:t>8,49</a:t>
              </a:r>
              <a:endParaRPr lang="en-US" sz="800">
                <a:solidFill>
                  <a:schemeClr val="accent6"/>
                </a:solidFill>
              </a:endParaRPr>
            </a:p>
            <a:p>
              <a:pPr algn="r"/>
              <a:r>
                <a:rPr lang="de-DE" sz="800">
                  <a:solidFill>
                    <a:schemeClr val="accent6"/>
                  </a:solidFill>
                </a:rPr>
                <a:t>3.34</a:t>
              </a:r>
            </a:p>
          </p:txBody>
        </p:sp>
        <p:sp>
          <p:nvSpPr>
            <p:cNvPr id="45" name="Rectangle 44"/>
            <p:cNvSpPr/>
            <p:nvPr/>
          </p:nvSpPr>
          <p:spPr bwMode="gray">
            <a:xfrm>
              <a:off x="11808730" y="4289945"/>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r>
                <a:rPr lang="de-DE" sz="800">
                  <a:solidFill>
                    <a:schemeClr val="accent6"/>
                  </a:solidFill>
                </a:rPr>
                <a:t>2,40</a:t>
              </a:r>
            </a:p>
            <a:p>
              <a:pPr algn="r"/>
              <a:r>
                <a:rPr lang="de-DE" sz="800">
                  <a:solidFill>
                    <a:schemeClr val="accent6"/>
                  </a:solidFill>
                </a:rPr>
                <a:t>0.94</a:t>
              </a:r>
              <a:endParaRPr lang="en-US" sz="800">
                <a:solidFill>
                  <a:schemeClr val="accent6"/>
                </a:solidFill>
              </a:endParaRPr>
            </a:p>
          </p:txBody>
        </p:sp>
        <p:cxnSp>
          <p:nvCxnSpPr>
            <p:cNvPr id="48" name="Straight Connector 47"/>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bwMode="gray">
            <a:xfrm>
              <a:off x="11808730" y="369436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marL="0" marR="0" indent="0" algn="r" defTabSz="914400" rtl="0" eaLnBrk="1" fontAlgn="auto" latinLnBrk="0" hangingPunct="1">
                <a:lnSpc>
                  <a:spcPct val="100000"/>
                </a:lnSpc>
                <a:spcBef>
                  <a:spcPts val="0"/>
                </a:spcBef>
                <a:spcAft>
                  <a:spcPts val="0"/>
                </a:spcAft>
                <a:buClrTx/>
                <a:buSzTx/>
                <a:buFontTx/>
                <a:buNone/>
                <a:tabLst/>
                <a:defRPr/>
              </a:pPr>
              <a:r>
                <a:rPr lang="de-DE" sz="800">
                  <a:solidFill>
                    <a:schemeClr val="accent6"/>
                  </a:solidFill>
                </a:rPr>
                <a:t>1,40</a:t>
              </a:r>
              <a:endParaRPr lang="en-US" sz="800">
                <a:solidFill>
                  <a:schemeClr val="accent6"/>
                </a:solidFill>
              </a:endParaRPr>
            </a:p>
            <a:p>
              <a:pPr algn="r"/>
              <a:r>
                <a:rPr lang="de-DE" sz="800">
                  <a:solidFill>
                    <a:schemeClr val="accent6"/>
                  </a:solidFill>
                </a:rPr>
                <a:t>0.55</a:t>
              </a:r>
            </a:p>
          </p:txBody>
        </p:sp>
        <p:cxnSp>
          <p:nvCxnSpPr>
            <p:cNvPr id="43" name="Straight Connector 42"/>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6" name="Straight Connector 15"/>
            <p:cNvCxnSpPr/>
            <p:nvPr userDrawn="1"/>
          </p:nvCxnSpPr>
          <p:spPr bwMode="gray">
            <a:xfrm flipV="1">
              <a:off x="6380857" y="0"/>
              <a:ext cx="0" cy="685800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Rectangle 37"/>
            <p:cNvSpPr/>
            <p:nvPr userDrawn="1"/>
          </p:nvSpPr>
          <p:spPr bwMode="gray">
            <a:xfrm>
              <a:off x="6181724" y="26194"/>
              <a:ext cx="223835"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0,80</a:t>
              </a:r>
            </a:p>
          </p:txBody>
        </p:sp>
        <p:sp>
          <p:nvSpPr>
            <p:cNvPr id="51" name="Rectangle 37"/>
            <p:cNvSpPr/>
            <p:nvPr userDrawn="1"/>
          </p:nvSpPr>
          <p:spPr bwMode="gray">
            <a:xfrm>
              <a:off x="6360320" y="26194"/>
              <a:ext cx="233361"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600">
                  <a:solidFill>
                    <a:schemeClr val="tx2"/>
                  </a:solidFill>
                </a:rPr>
                <a:t>0.31</a:t>
              </a:r>
              <a:endParaRPr lang="en-US" sz="600">
                <a:solidFill>
                  <a:schemeClr val="tx2"/>
                </a:solidFill>
              </a:endParaRPr>
            </a:p>
          </p:txBody>
        </p:sp>
        <p:sp>
          <p:nvSpPr>
            <p:cNvPr id="53" name="Rectangle 37"/>
            <p:cNvSpPr/>
            <p:nvPr userDrawn="1"/>
          </p:nvSpPr>
          <p:spPr bwMode="gray">
            <a:xfrm>
              <a:off x="11965895" y="4006695"/>
              <a:ext cx="223835"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1,90</a:t>
              </a:r>
            </a:p>
          </p:txBody>
        </p:sp>
        <p:sp>
          <p:nvSpPr>
            <p:cNvPr id="55" name="Rectangle 37"/>
            <p:cNvSpPr/>
            <p:nvPr userDrawn="1"/>
          </p:nvSpPr>
          <p:spPr bwMode="gray">
            <a:xfrm>
              <a:off x="11956369" y="4129086"/>
              <a:ext cx="233361"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0.75</a:t>
              </a:r>
              <a:endParaRPr lang="en-US" sz="600">
                <a:solidFill>
                  <a:schemeClr val="tx2"/>
                </a:solidFill>
              </a:endParaRPr>
            </a:p>
          </p:txBody>
        </p:sp>
        <p:cxnSp>
          <p:nvCxnSpPr>
            <p:cNvPr id="57" name="Straight Connector 27"/>
            <p:cNvCxnSpPr/>
            <p:nvPr userDrawn="1"/>
          </p:nvCxnSpPr>
          <p:spPr bwMode="gray">
            <a:xfrm>
              <a:off x="0" y="4113076"/>
              <a:ext cx="12190413"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9" name="Rectangle 17"/>
          <p:cNvSpPr/>
          <p:nvPr/>
        </p:nvSpPr>
        <p:spPr bwMode="gray">
          <a:xfrm>
            <a:off x="982664" y="1735137"/>
            <a:ext cx="10800000" cy="47496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Please restrict your content to this area</a:t>
            </a:r>
          </a:p>
        </p:txBody>
      </p:sp>
      <p:pic>
        <p:nvPicPr>
          <p:cNvPr id="60"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993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accent3"/>
        </a:solidFill>
        <a:effectLst/>
      </p:bgPr>
    </p:bg>
    <p:spTree>
      <p:nvGrpSpPr>
        <p:cNvPr id="1" name=""/>
        <p:cNvGrpSpPr/>
        <p:nvPr/>
      </p:nvGrpSpPr>
      <p:grpSpPr>
        <a:xfrm>
          <a:off x="0" y="0"/>
          <a:ext cx="0" cy="0"/>
          <a:chOff x="0" y="0"/>
          <a:chExt cx="0" cy="0"/>
        </a:xfrm>
      </p:grpSpPr>
      <p:sp>
        <p:nvSpPr>
          <p:cNvPr id="16" name="Rectangle 15"/>
          <p:cNvSpPr/>
          <p:nvPr/>
        </p:nvSpPr>
        <p:spPr bwMode="white">
          <a:xfrm>
            <a:off x="0" y="0"/>
            <a:ext cx="1692000" cy="16910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30C55489-F3F0-4508-B377-EDC37CAEAF0B}"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accent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2"/>
          <p:cNvSpPr>
            <a:spLocks noGrp="1"/>
          </p:cNvSpPr>
          <p:nvPr>
            <p:ph type="pic" sz="quarter" idx="14"/>
          </p:nvPr>
        </p:nvSpPr>
        <p:spPr bwMode="gray">
          <a:xfrm>
            <a:off x="4077841" y="0"/>
            <a:ext cx="8112573"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2573"/>
              <a:gd name="connsiteY0" fmla="*/ 0 h 6858000"/>
              <a:gd name="connsiteX1" fmla="*/ 8112573 w 8112573"/>
              <a:gd name="connsiteY1" fmla="*/ 0 h 6858000"/>
              <a:gd name="connsiteX2" fmla="*/ 8112572 w 8112573"/>
              <a:gd name="connsiteY2" fmla="*/ 6001292 h 6858000"/>
              <a:gd name="connsiteX3" fmla="*/ 3275459 w 8112573"/>
              <a:gd name="connsiteY3" fmla="*/ 6858000 h 6858000"/>
              <a:gd name="connsiteX4" fmla="*/ 0 w 8112573"/>
              <a:gd name="connsiteY4" fmla="*/ 6858000 h 6858000"/>
              <a:gd name="connsiteX5" fmla="*/ 1341581 w 8112573"/>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2573" h="6858000">
                <a:moveTo>
                  <a:pt x="1341581" y="0"/>
                </a:moveTo>
                <a:lnTo>
                  <a:pt x="8112573" y="0"/>
                </a:lnTo>
                <a:cubicBezTo>
                  <a:pt x="8112573" y="1913118"/>
                  <a:pt x="8112572" y="4088174"/>
                  <a:pt x="8112572" y="6001292"/>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2"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97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57D08FEA-61AB-4B9A-8D5B-7BCCBC64ABF1}" type="datetime1">
              <a:rPr lang="en-US" smtClean="0"/>
              <a:t>5/1/2024</a:t>
            </a:fld>
            <a:endParaRPr lang="en-US" dirty="0"/>
          </a:p>
        </p:txBody>
      </p:sp>
      <p:sp>
        <p:nvSpPr>
          <p:cNvPr id="5" name="Footer Placeholder 4"/>
          <p:cNvSpPr>
            <a:spLocks noGrp="1"/>
          </p:cNvSpPr>
          <p:nvPr>
            <p:ph type="ftr" sz="quarter" idx="11"/>
          </p:nvPr>
        </p:nvSpPr>
        <p:spPr bwMode="gray"/>
        <p:txBody>
          <a:bodyPr/>
          <a:lstStyle/>
          <a:p>
            <a:r>
              <a:rPr lang="en-US"/>
              <a:t>PRR Team/Internal Patient Exit Survey/As of Feb22</a:t>
            </a:r>
            <a:endParaRPr lang="en-US" dirty="0"/>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6"/>
          </p:nvPr>
        </p:nvSpPr>
        <p:spPr>
          <a:xfrm>
            <a:off x="981820"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13" name="Inhaltsplatzhalter 12"/>
          <p:cNvSpPr>
            <a:spLocks noGrp="1"/>
          </p:cNvSpPr>
          <p:nvPr>
            <p:ph sz="quarter" idx="17"/>
          </p:nvPr>
        </p:nvSpPr>
        <p:spPr>
          <a:xfrm>
            <a:off x="6559603"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0"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193140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908">
          <p15:clr>
            <a:srgbClr val="FBAE40"/>
          </p15:clr>
        </p15:guide>
        <p15:guide id="2" pos="4134">
          <p15:clr>
            <a:srgbClr val="FBAE40"/>
          </p15:clr>
        </p15:guide>
        <p15:guide id="3" orient="horz" pos="1094">
          <p15:clr>
            <a:srgbClr val="FBAE40"/>
          </p15:clr>
        </p15:guide>
        <p15:guide id="4" orient="horz" pos="4085">
          <p15:clr>
            <a:srgbClr val="FBAE40"/>
          </p15:clr>
        </p15:guide>
        <p15:guide id="5" pos="619">
          <p15:clr>
            <a:srgbClr val="FBAE40"/>
          </p15:clr>
        </p15:guide>
        <p15:guide id="6" pos="742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5_Content-Light - 18185">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6B82CEE-D7EC-48C0-8FA1-3416AB85CFBD}"/>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a:solidFill>
                <a:srgbClr val="FFFFFF"/>
              </a:solidFill>
              <a:latin typeface="Arial" panose="020B0604020202020204" pitchFamily="34" charset="0"/>
            </a:endParaRPr>
          </a:p>
        </p:txBody>
      </p:sp>
      <p:sp>
        <p:nvSpPr>
          <p:cNvPr id="7" name="Rectangle 6">
            <a:extLst>
              <a:ext uri="{FF2B5EF4-FFF2-40B4-BE49-F238E27FC236}">
                <a16:creationId xmlns:a16="http://schemas.microsoft.com/office/drawing/2014/main" id="{9B1C9613-7C5E-4CD9-9723-15EBC032AA95}"/>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a:solidFill>
                <a:srgbClr val="FFFFFF"/>
              </a:solidFill>
              <a:latin typeface="Arial" panose="020B0604020202020204" pitchFamily="34" charset="0"/>
            </a:endParaRPr>
          </a:p>
        </p:txBody>
      </p:sp>
      <p:sp>
        <p:nvSpPr>
          <p:cNvPr id="17" name="Title 6">
            <a:extLst>
              <a:ext uri="{FF2B5EF4-FFF2-40B4-BE49-F238E27FC236}">
                <a16:creationId xmlns:a16="http://schemas.microsoft.com/office/drawing/2014/main" id="{C2DFBB29-350A-054A-BFC4-3AFECFBC2A9A}"/>
              </a:ext>
            </a:extLst>
          </p:cNvPr>
          <p:cNvSpPr>
            <a:spLocks noGrp="1"/>
          </p:cNvSpPr>
          <p:nvPr>
            <p:ph type="title" hasCustomPrompt="1"/>
          </p:nvPr>
        </p:nvSpPr>
        <p:spPr>
          <a:xfrm>
            <a:off x="1146398" y="132067"/>
            <a:ext cx="10763657" cy="853289"/>
          </a:xfrm>
        </p:spPr>
        <p:txBody>
          <a:bodyPr>
            <a:normAutofit/>
          </a:bodyPr>
          <a:lstStyle>
            <a:lvl1pPr>
              <a:defRPr sz="2400" b="1" i="0">
                <a:solidFill>
                  <a:schemeClr val="tx1"/>
                </a:solidFill>
              </a:defRPr>
            </a:lvl1pPr>
          </a:lstStyle>
          <a:p>
            <a:r>
              <a:rPr lang="en-US"/>
              <a:t>Content slide without text container – 1 or 2 line title</a:t>
            </a:r>
          </a:p>
        </p:txBody>
      </p:sp>
      <p:sp>
        <p:nvSpPr>
          <p:cNvPr id="4" name="Date Placeholder 3">
            <a:extLst>
              <a:ext uri="{FF2B5EF4-FFF2-40B4-BE49-F238E27FC236}">
                <a16:creationId xmlns:a16="http://schemas.microsoft.com/office/drawing/2014/main" id="{0D9B1292-3E25-47E8-86C5-D7A1D3E67C8B}"/>
              </a:ext>
            </a:extLst>
          </p:cNvPr>
          <p:cNvSpPr>
            <a:spLocks noGrp="1"/>
          </p:cNvSpPr>
          <p:nvPr>
            <p:ph type="dt" sz="half" idx="10"/>
          </p:nvPr>
        </p:nvSpPr>
        <p:spPr/>
        <p:txBody>
          <a:bodyPr/>
          <a:lstStyle/>
          <a:p>
            <a:fld id="{70E1B6D5-EE93-45A9-BCB5-B8559CBF3FB5}" type="datetime1">
              <a:rPr lang="en-US" smtClean="0"/>
              <a:t>5/1/2024</a:t>
            </a:fld>
            <a:endParaRPr lang="en-US"/>
          </a:p>
        </p:txBody>
      </p:sp>
      <p:sp>
        <p:nvSpPr>
          <p:cNvPr id="5" name="Footer Placeholder 4">
            <a:extLst>
              <a:ext uri="{FF2B5EF4-FFF2-40B4-BE49-F238E27FC236}">
                <a16:creationId xmlns:a16="http://schemas.microsoft.com/office/drawing/2014/main" id="{B2C3F9F5-707D-427B-98F5-4A8E773D6A36}"/>
              </a:ext>
            </a:extLst>
          </p:cNvPr>
          <p:cNvSpPr>
            <a:spLocks noGrp="1"/>
          </p:cNvSpPr>
          <p:nvPr>
            <p:ph type="ftr" sz="quarter" idx="11"/>
          </p:nvPr>
        </p:nvSpPr>
        <p:spPr/>
        <p:txBody>
          <a:bodyPr/>
          <a:lstStyle/>
          <a:p>
            <a:r>
              <a:rPr lang="en-US"/>
              <a:t>PRR Team/Internal Patient Exit Survey/As of Feb22</a:t>
            </a:r>
          </a:p>
        </p:txBody>
      </p:sp>
      <p:sp>
        <p:nvSpPr>
          <p:cNvPr id="6" name="Slide Number Placeholder 5">
            <a:extLst>
              <a:ext uri="{FF2B5EF4-FFF2-40B4-BE49-F238E27FC236}">
                <a16:creationId xmlns:a16="http://schemas.microsoft.com/office/drawing/2014/main" id="{5F1D97E2-09C9-49A3-9A54-075ED3C64196}"/>
              </a:ext>
            </a:extLst>
          </p:cNvPr>
          <p:cNvSpPr>
            <a:spLocks noGrp="1"/>
          </p:cNvSpPr>
          <p:nvPr>
            <p:ph type="sldNum" sz="quarter" idx="12"/>
          </p:nvPr>
        </p:nvSpPr>
        <p:spPr/>
        <p:txBody>
          <a:bodyPr/>
          <a:lstStyle/>
          <a:p>
            <a:fld id="{EEAD9179-7A6B-4268-BEB2-F3B8EB06115B}" type="slidenum">
              <a:rPr lang="en-US" smtClean="0"/>
              <a:pPr/>
              <a:t>‹#›</a:t>
            </a:fld>
            <a:endParaRPr lang="en-US"/>
          </a:p>
        </p:txBody>
      </p:sp>
      <p:pic>
        <p:nvPicPr>
          <p:cNvPr id="8" name="Picture 2">
            <a:extLst>
              <a:ext uri="{FF2B5EF4-FFF2-40B4-BE49-F238E27FC236}">
                <a16:creationId xmlns:a16="http://schemas.microsoft.com/office/drawing/2014/main" id="{74130771-B599-4F3A-A1C8-8D1CCFC8BF8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8707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3">
    <p:bg>
      <p:bgPr>
        <a:solidFill>
          <a:schemeClr val="accent5"/>
        </a:solidFill>
        <a:effectLst/>
      </p:bgPr>
    </p:bg>
    <p:spTree>
      <p:nvGrpSpPr>
        <p:cNvPr id="1" name=""/>
        <p:cNvGrpSpPr/>
        <p:nvPr/>
      </p:nvGrpSpPr>
      <p:grpSpPr>
        <a:xfrm>
          <a:off x="0" y="0"/>
          <a:ext cx="0" cy="0"/>
          <a:chOff x="0" y="0"/>
          <a:chExt cx="0" cy="0"/>
        </a:xfrm>
      </p:grpSpPr>
      <p:sp>
        <p:nvSpPr>
          <p:cNvPr id="16" name="Rectangle 15"/>
          <p:cNvSpPr/>
          <p:nvPr/>
        </p:nvSpPr>
        <p:spPr bwMode="white">
          <a:xfrm>
            <a:off x="0" y="0"/>
            <a:ext cx="1692000" cy="169106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1BDB5810-15A0-416B-9DD3-3CD8B01F4606}" type="datetime1">
              <a:rPr lang="en-US" smtClean="0"/>
              <a:t>5/1/2024</a:t>
            </a:fld>
            <a:endParaRPr lang="en-US"/>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a:ln>
                  <a:noFill/>
                </a:ln>
                <a:solidFill>
                  <a:schemeClr val="accent4"/>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2"/>
          <p:cNvSpPr>
            <a:spLocks noGrp="1"/>
          </p:cNvSpPr>
          <p:nvPr>
            <p:ph type="pic" sz="quarter" idx="14"/>
          </p:nvPr>
        </p:nvSpPr>
        <p:spPr bwMode="gray">
          <a:xfrm>
            <a:off x="4077842" y="0"/>
            <a:ext cx="8114954"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4954"/>
              <a:gd name="connsiteY0" fmla="*/ 0 h 6858000"/>
              <a:gd name="connsiteX1" fmla="*/ 8112573 w 8114954"/>
              <a:gd name="connsiteY1" fmla="*/ 0 h 6858000"/>
              <a:gd name="connsiteX2" fmla="*/ 8114954 w 8114954"/>
              <a:gd name="connsiteY2" fmla="*/ 6003672 h 6858000"/>
              <a:gd name="connsiteX3" fmla="*/ 3275459 w 8114954"/>
              <a:gd name="connsiteY3" fmla="*/ 6858000 h 6858000"/>
              <a:gd name="connsiteX4" fmla="*/ 0 w 8114954"/>
              <a:gd name="connsiteY4" fmla="*/ 6858000 h 6858000"/>
              <a:gd name="connsiteX5" fmla="*/ 1341581 w 81149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4954" h="6858000">
                <a:moveTo>
                  <a:pt x="1341581" y="0"/>
                </a:moveTo>
                <a:lnTo>
                  <a:pt x="8112573" y="0"/>
                </a:lnTo>
                <a:cubicBezTo>
                  <a:pt x="8112573" y="1913118"/>
                  <a:pt x="8114954" y="4090554"/>
                  <a:pt x="8114954" y="6003672"/>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2"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6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8" name="Titel 7"/>
          <p:cNvSpPr>
            <a:spLocks noGrp="1"/>
          </p:cNvSpPr>
          <p:nvPr>
            <p:ph type="title" hasCustomPrompt="1"/>
          </p:nvPr>
        </p:nvSpPr>
        <p:spPr>
          <a:xfrm>
            <a:off x="1976765" y="403540"/>
            <a:ext cx="9624002" cy="864000"/>
          </a:xfrm>
        </p:spPr>
        <p:txBody>
          <a:bodyPr/>
          <a:lstStyle>
            <a:lvl1pPr>
              <a:defRPr/>
            </a:lvl1pPr>
          </a:lstStyle>
          <a:p>
            <a:r>
              <a:rPr lang="en-US"/>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2"/>
              </a:buBlip>
              <a:defRPr sz="2000"/>
            </a:lvl1pPr>
            <a:lvl2pPr marL="540000" indent="-270000">
              <a:spcBef>
                <a:spcPts val="600"/>
              </a:spcBef>
              <a:spcAft>
                <a:spcPts val="0"/>
              </a:spcAft>
              <a:buFontTx/>
              <a:buBlip>
                <a:blip r:embed="rId3"/>
              </a:buBlip>
              <a:defRPr sz="2000"/>
            </a:lvl2pPr>
            <a:lvl3pPr marL="810000" indent="-270000">
              <a:spcBef>
                <a:spcPts val="600"/>
              </a:spcBef>
              <a:spcAft>
                <a:spcPts val="0"/>
              </a:spcAft>
              <a:buFontTx/>
              <a:buBlip>
                <a:blip r:embed="rId4"/>
              </a:buBlip>
              <a:defRPr sz="2000"/>
            </a:lvl3pPr>
            <a:lvl4pPr marL="1080000" indent="-270000">
              <a:spcBef>
                <a:spcPts val="600"/>
              </a:spcBef>
              <a:spcAft>
                <a:spcPts val="0"/>
              </a:spcAft>
              <a:buFontTx/>
              <a:buBlip>
                <a:blip r:embed="rId5"/>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p:nvPr/>
        </p:nvSpPr>
        <p:spPr bwMode="gray">
          <a:xfrm>
            <a:off x="0" y="0"/>
            <a:ext cx="974672" cy="173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bwMode="gray"/>
        <p:txBody>
          <a:bodyPr/>
          <a:lstStyle/>
          <a:p>
            <a:fld id="{F3DC2412-E503-4653-9DDE-8BDE8ECFCED4}" type="datetime1">
              <a:rPr lang="en-US" smtClean="0"/>
              <a:t>5/1/2024</a:t>
            </a:fld>
            <a:endParaRPr lang="en-US"/>
          </a:p>
        </p:txBody>
      </p:sp>
      <p:sp>
        <p:nvSpPr>
          <p:cNvPr id="4" name="Footer Placeholder 3"/>
          <p:cNvSpPr>
            <a:spLocks noGrp="1"/>
          </p:cNvSpPr>
          <p:nvPr>
            <p:ph type="ftr" sz="quarter" idx="11"/>
          </p:nvPr>
        </p:nvSpPr>
        <p:spPr bwMode="gray">
          <a:xfrm>
            <a:off x="974672" y="6617933"/>
            <a:ext cx="5710665" cy="108000"/>
          </a:xfrm>
        </p:spPr>
        <p:txBody>
          <a:bodyPr/>
          <a:lstStyle/>
          <a:p>
            <a:r>
              <a:rPr lang="en-US"/>
              <a:t>PRR Team/Internal Patient Exit Survey/As of Feb22</a:t>
            </a:r>
          </a:p>
        </p:txBody>
      </p:sp>
      <p:sp>
        <p:nvSpPr>
          <p:cNvPr id="5" name="Slide Number Placeholder 4"/>
          <p:cNvSpPr>
            <a:spLocks noGrp="1"/>
          </p:cNvSpPr>
          <p:nvPr>
            <p:ph type="sldNum" sz="quarter" idx="12"/>
          </p:nvPr>
        </p:nvSpPr>
        <p:spPr bwMode="gray">
          <a:xfrm>
            <a:off x="195843" y="6617933"/>
            <a:ext cx="392326" cy="108000"/>
          </a:xfrm>
        </p:spPr>
        <p:txBody>
          <a:bodyPr/>
          <a:lstStyle/>
          <a:p>
            <a:fld id="{EEAD9179-7A6B-4268-BEB2-F3B8EB06115B}" type="slidenum">
              <a:rPr lang="en-US" smtClean="0"/>
              <a:pPr/>
              <a:t>‹#›</a:t>
            </a:fld>
            <a:endParaRPr lang="en-US"/>
          </a:p>
        </p:txBody>
      </p:sp>
      <p:pic>
        <p:nvPicPr>
          <p:cNvPr id="9" name="Picture 2" descr="\\nas-mainz\Projekte_vertraulich\Bayer\17-0612_Fischer_CI-Redesign\vom Kunden\Bayer_Cross_2017_on-Screen_RGB_170630.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701676" y="704850"/>
            <a:ext cx="720312"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322964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hapter">
    <p:bg>
      <p:bgPr>
        <a:solidFill>
          <a:schemeClr val="tx2"/>
        </a:solidFill>
        <a:effectLst/>
      </p:bgPr>
    </p:bg>
    <p:spTree>
      <p:nvGrpSpPr>
        <p:cNvPr id="1" name=""/>
        <p:cNvGrpSpPr/>
        <p:nvPr/>
      </p:nvGrpSpPr>
      <p:grpSpPr>
        <a:xfrm>
          <a:off x="0" y="0"/>
          <a:ext cx="0" cy="0"/>
          <a:chOff x="0" y="0"/>
          <a:chExt cx="0" cy="0"/>
        </a:xfrm>
      </p:grpSpPr>
      <p:sp>
        <p:nvSpPr>
          <p:cNvPr id="6" name="Freeform 5"/>
          <p:cNvSpPr/>
          <p:nvPr/>
        </p:nvSpPr>
        <p:spPr bwMode="invGray">
          <a:xfrm>
            <a:off x="0" y="0"/>
            <a:ext cx="2104575" cy="6861175"/>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1175"/>
              <a:gd name="connsiteX1" fmla="*/ 2104575 w 2104575"/>
              <a:gd name="connsiteY1" fmla="*/ 0 h 6861175"/>
              <a:gd name="connsiteX2" fmla="*/ 650732 w 2104575"/>
              <a:gd name="connsiteY2" fmla="*/ 6861175 h 6861175"/>
              <a:gd name="connsiteX3" fmla="*/ 0 w 2104575"/>
              <a:gd name="connsiteY3" fmla="*/ 6858000 h 6861175"/>
              <a:gd name="connsiteX4" fmla="*/ 0 w 2104575"/>
              <a:gd name="connsiteY4" fmla="*/ 0 h 6861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1175">
                <a:moveTo>
                  <a:pt x="0" y="0"/>
                </a:moveTo>
                <a:lnTo>
                  <a:pt x="2104575" y="0"/>
                </a:lnTo>
                <a:lnTo>
                  <a:pt x="650732" y="6861175"/>
                </a:lnTo>
                <a:lnTo>
                  <a:pt x="0" y="6858000"/>
                </a:lnTo>
                <a:lnTo>
                  <a:pt x="0" y="0"/>
                </a:lnTo>
                <a:close/>
              </a:path>
            </a:pathLst>
          </a:custGeom>
          <a:gradFill flip="none" rotWithShape="1">
            <a:gsLst>
              <a:gs pos="0">
                <a:srgbClr val="E61A5D"/>
              </a:gs>
              <a:gs pos="50000">
                <a:srgbClr val="E61A5D"/>
              </a:gs>
              <a:gs pos="84000">
                <a:srgbClr val="E61A5D">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3" name="Date Placeholder 2"/>
          <p:cNvSpPr>
            <a:spLocks noGrp="1"/>
          </p:cNvSpPr>
          <p:nvPr>
            <p:ph type="dt" sz="half" idx="10"/>
          </p:nvPr>
        </p:nvSpPr>
        <p:spPr bwMode="gray"/>
        <p:txBody>
          <a:bodyPr/>
          <a:lstStyle/>
          <a:p>
            <a:fld id="{9C61C8A4-3801-459B-BA03-A5E9AB53E7C3}" type="datetime1">
              <a:rPr lang="en-US" smtClean="0"/>
              <a:t>5/1/2024</a:t>
            </a:fld>
            <a:endParaRPr lang="en-US"/>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PRR Team/Internal Patient Exit Survey/As of Feb22</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a:p>
        </p:txBody>
      </p:sp>
      <p:sp>
        <p:nvSpPr>
          <p:cNvPr id="26" name="Subtitle 2"/>
          <p:cNvSpPr>
            <a:spLocks noGrp="1"/>
          </p:cNvSpPr>
          <p:nvPr>
            <p:ph type="subTitle" idx="1"/>
          </p:nvPr>
        </p:nvSpPr>
        <p:spPr bwMode="black">
          <a:xfrm>
            <a:off x="6846097" y="3064854"/>
            <a:ext cx="4500000" cy="720000"/>
          </a:xfrm>
        </p:spPr>
        <p:txBody>
          <a:bodyPr anchor="t"/>
          <a:lstStyle>
            <a:lvl1pPr marL="0" indent="0" algn="l">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grpSp>
      <p:sp>
        <p:nvSpPr>
          <p:cNvPr id="2" name="Title 1"/>
          <p:cNvSpPr>
            <a:spLocks noGrp="1"/>
          </p:cNvSpPr>
          <p:nvPr>
            <p:ph type="title"/>
          </p:nvPr>
        </p:nvSpPr>
        <p:spPr bwMode="black">
          <a:xfrm>
            <a:off x="1809949" y="1473902"/>
            <a:ext cx="4140000" cy="1440753"/>
          </a:xfrm>
        </p:spPr>
        <p:txBody>
          <a:bodyPr anchor="b"/>
          <a:lstStyle>
            <a:lvl1pPr algn="r">
              <a:defRPr sz="4800" i="1">
                <a:solidFill>
                  <a:schemeClr val="bg1"/>
                </a:solidFill>
              </a:defRPr>
            </a:lvl1pPr>
          </a:lstStyle>
          <a:p>
            <a:r>
              <a:rPr lang="en-US"/>
              <a:t>Click to edit Master title style</a:t>
            </a:r>
          </a:p>
        </p:txBody>
      </p:sp>
      <p:grpSp>
        <p:nvGrpSpPr>
          <p:cNvPr id="49" name="Group 48"/>
          <p:cNvGrpSpPr/>
          <p:nvPr/>
        </p:nvGrpSpPr>
        <p:grpSpPr bwMode="black">
          <a:xfrm>
            <a:off x="4710111" y="1"/>
            <a:ext cx="2593510" cy="6858000"/>
            <a:chOff x="4710111" y="1"/>
            <a:chExt cx="2593510" cy="6858000"/>
          </a:xfrm>
        </p:grpSpPr>
        <p:sp>
          <p:nvSpPr>
            <p:cNvPr id="50" name="Freeform 6"/>
            <p:cNvSpPr>
              <a:spLocks/>
            </p:cNvSpPr>
            <p:nvPr userDrawn="1"/>
          </p:nvSpPr>
          <p:spPr bwMode="black">
            <a:xfrm>
              <a:off x="4710111" y="1"/>
              <a:ext cx="2393982" cy="6858000"/>
            </a:xfrm>
            <a:custGeom>
              <a:avLst/>
              <a:gdLst>
                <a:gd name="T0" fmla="*/ 9 w 1781"/>
                <a:gd name="T1" fmla="*/ 5102 h 5102"/>
                <a:gd name="T2" fmla="*/ 1781 w 1781"/>
                <a:gd name="T3" fmla="*/ 0 h 5102"/>
                <a:gd name="T4" fmla="*/ 1770 w 1781"/>
                <a:gd name="T5" fmla="*/ 0 h 5102"/>
                <a:gd name="T6" fmla="*/ 0 w 1781"/>
                <a:gd name="T7" fmla="*/ 5102 h 5102"/>
                <a:gd name="T8" fmla="*/ 9 w 1781"/>
                <a:gd name="T9" fmla="*/ 5102 h 5102"/>
              </a:gdLst>
              <a:ahLst/>
              <a:cxnLst>
                <a:cxn ang="0">
                  <a:pos x="T0" y="T1"/>
                </a:cxn>
                <a:cxn ang="0">
                  <a:pos x="T2" y="T3"/>
                </a:cxn>
                <a:cxn ang="0">
                  <a:pos x="T4" y="T5"/>
                </a:cxn>
                <a:cxn ang="0">
                  <a:pos x="T6" y="T7"/>
                </a:cxn>
                <a:cxn ang="0">
                  <a:pos x="T8" y="T9"/>
                </a:cxn>
              </a:cxnLst>
              <a:rect l="0" t="0" r="r" b="b"/>
              <a:pathLst>
                <a:path w="1781" h="5102">
                  <a:moveTo>
                    <a:pt x="9" y="5102"/>
                  </a:moveTo>
                  <a:lnTo>
                    <a:pt x="1781" y="0"/>
                  </a:lnTo>
                  <a:lnTo>
                    <a:pt x="1770" y="0"/>
                  </a:lnTo>
                  <a:lnTo>
                    <a:pt x="0" y="5102"/>
                  </a:lnTo>
                  <a:lnTo>
                    <a:pt x="9" y="51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
            <p:cNvSpPr>
              <a:spLocks/>
            </p:cNvSpPr>
            <p:nvPr userDrawn="1"/>
          </p:nvSpPr>
          <p:spPr bwMode="black">
            <a:xfrm>
              <a:off x="5945695" y="2"/>
              <a:ext cx="1357926" cy="6857998"/>
            </a:xfrm>
            <a:custGeom>
              <a:avLst/>
              <a:gdLst>
                <a:gd name="T0" fmla="*/ 9 w 1013"/>
                <a:gd name="T1" fmla="*/ 5116 h 5116"/>
                <a:gd name="T2" fmla="*/ 1013 w 1013"/>
                <a:gd name="T3" fmla="*/ 0 h 5116"/>
                <a:gd name="T4" fmla="*/ 1004 w 1013"/>
                <a:gd name="T5" fmla="*/ 0 h 5116"/>
                <a:gd name="T6" fmla="*/ 0 w 1013"/>
                <a:gd name="T7" fmla="*/ 5116 h 5116"/>
                <a:gd name="T8" fmla="*/ 9 w 1013"/>
                <a:gd name="T9" fmla="*/ 5116 h 5116"/>
              </a:gdLst>
              <a:ahLst/>
              <a:cxnLst>
                <a:cxn ang="0">
                  <a:pos x="T0" y="T1"/>
                </a:cxn>
                <a:cxn ang="0">
                  <a:pos x="T2" y="T3"/>
                </a:cxn>
                <a:cxn ang="0">
                  <a:pos x="T4" y="T5"/>
                </a:cxn>
                <a:cxn ang="0">
                  <a:pos x="T6" y="T7"/>
                </a:cxn>
                <a:cxn ang="0">
                  <a:pos x="T8" y="T9"/>
                </a:cxn>
              </a:cxnLst>
              <a:rect l="0" t="0" r="r" b="b"/>
              <a:pathLst>
                <a:path w="1013" h="5116">
                  <a:moveTo>
                    <a:pt x="9" y="5116"/>
                  </a:moveTo>
                  <a:lnTo>
                    <a:pt x="1013" y="0"/>
                  </a:lnTo>
                  <a:lnTo>
                    <a:pt x="1004" y="0"/>
                  </a:lnTo>
                  <a:lnTo>
                    <a:pt x="0" y="5116"/>
                  </a:lnTo>
                  <a:lnTo>
                    <a:pt x="9" y="51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2297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hapter 2">
    <p:bg>
      <p:bgPr>
        <a:solidFill>
          <a:schemeClr val="accent2"/>
        </a:solidFill>
        <a:effectLst/>
      </p:bgPr>
    </p:bg>
    <p:spTree>
      <p:nvGrpSpPr>
        <p:cNvPr id="1" name=""/>
        <p:cNvGrpSpPr/>
        <p:nvPr/>
      </p:nvGrpSpPr>
      <p:grpSpPr>
        <a:xfrm>
          <a:off x="0" y="0"/>
          <a:ext cx="0" cy="0"/>
          <a:chOff x="0" y="0"/>
          <a:chExt cx="0" cy="0"/>
        </a:xfrm>
      </p:grpSpPr>
      <p:grpSp>
        <p:nvGrpSpPr>
          <p:cNvPr id="36" name="Group 35"/>
          <p:cNvGrpSpPr/>
          <p:nvPr/>
        </p:nvGrpSpPr>
        <p:grpSpPr bwMode="black">
          <a:xfrm>
            <a:off x="5739926" y="0"/>
            <a:ext cx="6450487" cy="6858000"/>
            <a:chOff x="-7368753" y="-1854009"/>
            <a:chExt cx="6299342" cy="6697306"/>
          </a:xfrm>
        </p:grpSpPr>
        <p:sp>
          <p:nvSpPr>
            <p:cNvPr id="37" name="Freeform 6"/>
            <p:cNvSpPr>
              <a:spLocks/>
            </p:cNvSpPr>
            <p:nvPr userDrawn="1"/>
          </p:nvSpPr>
          <p:spPr bwMode="black">
            <a:xfrm>
              <a:off x="-3543591" y="1231517"/>
              <a:ext cx="2474180" cy="3611780"/>
            </a:xfrm>
            <a:custGeom>
              <a:avLst/>
              <a:gdLst>
                <a:gd name="T0" fmla="*/ 0 w 1890"/>
                <a:gd name="T1" fmla="*/ 2759 h 2759"/>
                <a:gd name="T2" fmla="*/ 12 w 1890"/>
                <a:gd name="T3" fmla="*/ 2759 h 2759"/>
                <a:gd name="T4" fmla="*/ 1890 w 1890"/>
                <a:gd name="T5" fmla="*/ 17 h 2759"/>
                <a:gd name="T6" fmla="*/ 1890 w 1890"/>
                <a:gd name="T7" fmla="*/ 0 h 2759"/>
                <a:gd name="T8" fmla="*/ 0 w 1890"/>
                <a:gd name="T9" fmla="*/ 2759 h 2759"/>
              </a:gdLst>
              <a:ahLst/>
              <a:cxnLst>
                <a:cxn ang="0">
                  <a:pos x="T0" y="T1"/>
                </a:cxn>
                <a:cxn ang="0">
                  <a:pos x="T2" y="T3"/>
                </a:cxn>
                <a:cxn ang="0">
                  <a:pos x="T4" y="T5"/>
                </a:cxn>
                <a:cxn ang="0">
                  <a:pos x="T6" y="T7"/>
                </a:cxn>
                <a:cxn ang="0">
                  <a:pos x="T8" y="T9"/>
                </a:cxn>
              </a:cxnLst>
              <a:rect l="0" t="0" r="r" b="b"/>
              <a:pathLst>
                <a:path w="1890" h="2759">
                  <a:moveTo>
                    <a:pt x="0" y="2759"/>
                  </a:moveTo>
                  <a:lnTo>
                    <a:pt x="12" y="2759"/>
                  </a:lnTo>
                  <a:lnTo>
                    <a:pt x="1890" y="17"/>
                  </a:lnTo>
                  <a:lnTo>
                    <a:pt x="1890" y="0"/>
                  </a:lnTo>
                  <a:lnTo>
                    <a:pt x="0" y="2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a:p>
          </p:txBody>
        </p:sp>
        <p:sp>
          <p:nvSpPr>
            <p:cNvPr id="38" name="Freeform 7"/>
            <p:cNvSpPr>
              <a:spLocks/>
            </p:cNvSpPr>
            <p:nvPr userDrawn="1"/>
          </p:nvSpPr>
          <p:spPr bwMode="black">
            <a:xfrm>
              <a:off x="-7368753" y="-1854009"/>
              <a:ext cx="1327417" cy="6697305"/>
            </a:xfrm>
            <a:custGeom>
              <a:avLst/>
              <a:gdLst>
                <a:gd name="T0" fmla="*/ 10 w 1014"/>
                <a:gd name="T1" fmla="*/ 5116 h 5116"/>
                <a:gd name="T2" fmla="*/ 1014 w 1014"/>
                <a:gd name="T3" fmla="*/ 0 h 5116"/>
                <a:gd name="T4" fmla="*/ 1007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7" y="0"/>
                  </a:lnTo>
                  <a:lnTo>
                    <a:pt x="0" y="5116"/>
                  </a:lnTo>
                  <a:lnTo>
                    <a:pt x="10" y="5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a:p>
          </p:txBody>
        </p:sp>
      </p:grpSp>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00A5E2"/>
              </a:gs>
              <a:gs pos="50000">
                <a:srgbClr val="00A5E2"/>
              </a:gs>
              <a:gs pos="84000">
                <a:schemeClr val="accent2">
                  <a:alpha val="0"/>
                </a:scheme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2" name="Title 1"/>
          <p:cNvSpPr>
            <a:spLocks noGrp="1"/>
          </p:cNvSpPr>
          <p:nvPr>
            <p:ph type="title"/>
          </p:nvPr>
        </p:nvSpPr>
        <p:spPr bwMode="black">
          <a:xfrm>
            <a:off x="6678387" y="2989333"/>
            <a:ext cx="4500000" cy="1440753"/>
          </a:xfrm>
        </p:spPr>
        <p:txBody>
          <a:bodyPr anchor="t"/>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26A334FE-BC00-4356-B059-08A02BE20331}" type="datetime1">
              <a:rPr lang="en-US" smtClean="0"/>
              <a:t>5/1/2024</a:t>
            </a:fld>
            <a:endParaRPr lang="en-US"/>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PRR Team/Internal Patient Exit Survey/As of Feb22</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a:p>
        </p:txBody>
      </p:sp>
      <p:sp>
        <p:nvSpPr>
          <p:cNvPr id="26" name="Subtitle 2"/>
          <p:cNvSpPr>
            <a:spLocks noGrp="1"/>
          </p:cNvSpPr>
          <p:nvPr>
            <p:ph type="subTitle" idx="1"/>
          </p:nvPr>
        </p:nvSpPr>
        <p:spPr bwMode="black">
          <a:xfrm>
            <a:off x="1902190" y="2134650"/>
            <a:ext cx="4500000" cy="720000"/>
          </a:xfrm>
        </p:spPr>
        <p:txBody>
          <a:bodyPr anchor="b"/>
          <a:lstStyle>
            <a:lvl1pPr marL="0" indent="0" algn="r">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grpSp>
    </p:spTree>
    <p:extLst>
      <p:ext uri="{BB962C8B-B14F-4D97-AF65-F5344CB8AC3E}">
        <p14:creationId xmlns:p14="http://schemas.microsoft.com/office/powerpoint/2010/main" val="286893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hapter 3">
    <p:bg>
      <p:bgPr>
        <a:solidFill>
          <a:schemeClr val="accent4"/>
        </a:solidFill>
        <a:effectLst/>
      </p:bgPr>
    </p:bg>
    <p:spTree>
      <p:nvGrpSpPr>
        <p:cNvPr id="1" name=""/>
        <p:cNvGrpSpPr/>
        <p:nvPr/>
      </p:nvGrpSpPr>
      <p:grpSpPr>
        <a:xfrm>
          <a:off x="0" y="0"/>
          <a:ext cx="0" cy="0"/>
          <a:chOff x="0" y="0"/>
          <a:chExt cx="0" cy="0"/>
        </a:xfrm>
      </p:grpSpPr>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74C713"/>
              </a:gs>
              <a:gs pos="50000">
                <a:srgbClr val="74C713"/>
              </a:gs>
              <a:gs pos="84000">
                <a:srgbClr val="74C713">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2" name="Title 1"/>
          <p:cNvSpPr>
            <a:spLocks noGrp="1"/>
          </p:cNvSpPr>
          <p:nvPr>
            <p:ph type="title"/>
          </p:nvPr>
        </p:nvSpPr>
        <p:spPr bwMode="black">
          <a:xfrm>
            <a:off x="4854344" y="1462158"/>
            <a:ext cx="4500000" cy="1440753"/>
          </a:xfrm>
        </p:spPr>
        <p:txBody>
          <a:bodyPr anchor="b"/>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AC3FCA55-1F6A-4D6C-9F13-B1D0E621295C}" type="datetime1">
              <a:rPr lang="en-US" smtClean="0"/>
              <a:t>5/1/2024</a:t>
            </a:fld>
            <a:endParaRPr lang="en-US"/>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PRR Team/Internal Patient Exit Survey/As of Feb22</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a:solidFill>
                  <a:prstClr val="black"/>
                </a:solidFill>
              </a:endParaRPr>
            </a:p>
          </p:txBody>
        </p:sp>
      </p:grpSp>
      <p:sp>
        <p:nvSpPr>
          <p:cNvPr id="48" name="Subtitle 2"/>
          <p:cNvSpPr>
            <a:spLocks noGrp="1"/>
          </p:cNvSpPr>
          <p:nvPr>
            <p:ph type="subTitle" idx="1"/>
          </p:nvPr>
        </p:nvSpPr>
        <p:spPr bwMode="black">
          <a:xfrm>
            <a:off x="7055681" y="3064854"/>
            <a:ext cx="4500000" cy="720000"/>
          </a:xfrm>
        </p:spPr>
        <p:txBody>
          <a:bodyPr anchor="t"/>
          <a:lstStyle>
            <a:lvl1pPr marL="0" indent="0" algn="l">
              <a:buNone/>
              <a:defRPr sz="2400" b="1">
                <a:solidFill>
                  <a:schemeClr val="accent3"/>
                </a:solidFill>
              </a:defRPr>
            </a:lvl1pPr>
            <a:lvl2pPr marL="0" indent="0" algn="l">
              <a:buNone/>
              <a:defRPr sz="2400" b="1">
                <a:solidFill>
                  <a:schemeClr val="accent3"/>
                </a:solidFill>
              </a:defRPr>
            </a:lvl2pPr>
            <a:lvl3pPr marL="0" indent="0" algn="l">
              <a:buNone/>
              <a:defRPr sz="2400" b="1">
                <a:solidFill>
                  <a:schemeClr val="accent3"/>
                </a:solidFill>
              </a:defRPr>
            </a:lvl3pPr>
            <a:lvl4pPr marL="0" indent="0" algn="l">
              <a:buNone/>
              <a:defRPr sz="2400" b="1">
                <a:solidFill>
                  <a:schemeClr val="accent3"/>
                </a:solidFill>
              </a:defRPr>
            </a:lvl4pPr>
            <a:lvl5pPr marL="0" indent="0" algn="l">
              <a:buNone/>
              <a:defRPr sz="2400" b="1">
                <a:solidFill>
                  <a:schemeClr val="accent3"/>
                </a:solidFill>
              </a:defRPr>
            </a:lvl5pPr>
            <a:lvl6pPr marL="0" indent="0" algn="l">
              <a:buNone/>
              <a:defRPr sz="2400" b="1">
                <a:solidFill>
                  <a:schemeClr val="accent3"/>
                </a:solidFill>
              </a:defRPr>
            </a:lvl6pPr>
            <a:lvl7pPr marL="0" indent="0" algn="l">
              <a:buNone/>
              <a:defRPr sz="2400" b="1">
                <a:solidFill>
                  <a:schemeClr val="accent3"/>
                </a:solidFill>
              </a:defRPr>
            </a:lvl7pPr>
            <a:lvl8pPr marL="0" indent="0" algn="l">
              <a:buNone/>
              <a:defRPr sz="2400" b="1">
                <a:solidFill>
                  <a:schemeClr val="accent3"/>
                </a:solidFill>
              </a:defRPr>
            </a:lvl8pPr>
            <a:lvl9pPr marL="0" indent="0" algn="l">
              <a:buNone/>
              <a:defRPr sz="2400" b="1">
                <a:solidFill>
                  <a:schemeClr val="accent3"/>
                </a:solidFill>
              </a:defRPr>
            </a:lvl9pPr>
          </a:lstStyle>
          <a:p>
            <a:pPr lvl="0"/>
            <a:r>
              <a:rPr lang="en-US"/>
              <a:t>Click to edit Master subtitle style</a:t>
            </a:r>
          </a:p>
        </p:txBody>
      </p:sp>
      <p:grpSp>
        <p:nvGrpSpPr>
          <p:cNvPr id="24" name="Group 23"/>
          <p:cNvGrpSpPr/>
          <p:nvPr/>
        </p:nvGrpSpPr>
        <p:grpSpPr bwMode="black">
          <a:xfrm>
            <a:off x="759608" y="1"/>
            <a:ext cx="4148849" cy="6858000"/>
            <a:chOff x="-13927138" y="-1074738"/>
            <a:chExt cx="4913313" cy="8121651"/>
          </a:xfrm>
          <a:solidFill>
            <a:schemeClr val="bg1"/>
          </a:solidFill>
        </p:grpSpPr>
        <p:sp>
          <p:nvSpPr>
            <p:cNvPr id="26" name="Freeform 6"/>
            <p:cNvSpPr>
              <a:spLocks/>
            </p:cNvSpPr>
            <p:nvPr userDrawn="1"/>
          </p:nvSpPr>
          <p:spPr bwMode="black">
            <a:xfrm>
              <a:off x="-13927138" y="-1074738"/>
              <a:ext cx="2947988" cy="8121651"/>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p:cNvSpPr>
              <a:spLocks/>
            </p:cNvSpPr>
            <p:nvPr userDrawn="1"/>
          </p:nvSpPr>
          <p:spPr bwMode="black">
            <a:xfrm>
              <a:off x="-10623550" y="-1074738"/>
              <a:ext cx="1609725" cy="8121651"/>
            </a:xfrm>
            <a:custGeom>
              <a:avLst/>
              <a:gdLst>
                <a:gd name="T0" fmla="*/ 10 w 1014"/>
                <a:gd name="T1" fmla="*/ 5116 h 5116"/>
                <a:gd name="T2" fmla="*/ 1014 w 1014"/>
                <a:gd name="T3" fmla="*/ 0 h 5116"/>
                <a:gd name="T4" fmla="*/ 1004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4" y="0"/>
                  </a:lnTo>
                  <a:lnTo>
                    <a:pt x="0" y="5116"/>
                  </a:lnTo>
                  <a:lnTo>
                    <a:pt x="10"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5661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8B51C4A9-7D23-422D-92C8-77B8FF2765C9}" type="datetime1">
              <a:rPr lang="en-US" smtClean="0"/>
              <a:t>5/1/2024</a:t>
            </a:fld>
            <a:endParaRPr lang="en-US"/>
          </a:p>
        </p:txBody>
      </p:sp>
      <p:sp>
        <p:nvSpPr>
          <p:cNvPr id="5" name="Footer Placeholder 4"/>
          <p:cNvSpPr>
            <a:spLocks noGrp="1"/>
          </p:cNvSpPr>
          <p:nvPr>
            <p:ph type="ftr" sz="quarter" idx="11"/>
          </p:nvPr>
        </p:nvSpPr>
        <p:spPr bwMode="gray"/>
        <p:txBody>
          <a:body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a:p>
        </p:txBody>
      </p:sp>
      <p:sp>
        <p:nvSpPr>
          <p:cNvPr id="11" name="Text Placeholder 10"/>
          <p:cNvSpPr>
            <a:spLocks noGrp="1"/>
          </p:cNvSpPr>
          <p:nvPr>
            <p:ph type="body" sz="quarter" idx="14"/>
          </p:nvPr>
        </p:nvSpPr>
        <p:spPr bwMode="gray">
          <a:xfrm>
            <a:off x="980281" y="1732751"/>
            <a:ext cx="10800000" cy="475200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94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7782"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59CB2CD0-D1F9-4103-AA16-6012A1D23319}" type="datetime1">
              <a:rPr lang="en-US" smtClean="0"/>
              <a:t>5/1/2024</a:t>
            </a:fld>
            <a:endParaRPr lang="en-US"/>
          </a:p>
        </p:txBody>
      </p:sp>
      <p:sp>
        <p:nvSpPr>
          <p:cNvPr id="5" name="Footer Placeholder 4"/>
          <p:cNvSpPr>
            <a:spLocks noGrp="1"/>
          </p:cNvSpPr>
          <p:nvPr>
            <p:ph type="ftr" sz="quarter" idx="11"/>
          </p:nvPr>
        </p:nvSpPr>
        <p:spPr bwMode="gray"/>
        <p:txBody>
          <a:bodyPr/>
          <a:lstStyle/>
          <a:p>
            <a:r>
              <a:rPr lang="en-US"/>
              <a:t>PRR Team/Internal Patient Exit Survey/As of Feb22</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a:p>
        </p:txBody>
      </p:sp>
      <p:sp>
        <p:nvSpPr>
          <p:cNvPr id="11" name="Text Placeholder 10 (left)"/>
          <p:cNvSpPr>
            <a:spLocks noGrp="1"/>
          </p:cNvSpPr>
          <p:nvPr>
            <p:ph type="body" sz="quarter" idx="14"/>
          </p:nvPr>
        </p:nvSpPr>
        <p:spPr bwMode="gray">
          <a:xfrm>
            <a:off x="980283" y="1732750"/>
            <a:ext cx="5220000" cy="4752001"/>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right)"/>
          <p:cNvSpPr>
            <a:spLocks noGrp="1"/>
          </p:cNvSpPr>
          <p:nvPr>
            <p:ph type="body" sz="quarter" idx="15"/>
          </p:nvPr>
        </p:nvSpPr>
        <p:spPr bwMode="gray">
          <a:xfrm>
            <a:off x="6559603" y="1732750"/>
            <a:ext cx="5220000" cy="4752001"/>
          </a:xfrm>
        </p:spPr>
        <p:txBody>
          <a:bodyPr/>
          <a:lstStyle>
            <a:lvl1pPr>
              <a:defRPr/>
            </a:lvl1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46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image" Target="../media/image3.png"/><Relationship Id="rId30"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3"/>
            </p:custDataLst>
            <p:extLst>
              <p:ext uri="{D42A27DB-BD31-4B8C-83A1-F6EECF244321}">
                <p14:modId xmlns:p14="http://schemas.microsoft.com/office/powerpoint/2010/main" val="384722835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24" imgW="270" imgH="270" progId="TCLayout.ActiveDocument.1">
                  <p:embed/>
                </p:oleObj>
              </mc:Choice>
              <mc:Fallback>
                <p:oleObj name="think-cell Slide" r:id="rId24" imgW="270" imgH="270" progId="TCLayout.ActiveDocument.1">
                  <p:embed/>
                  <p:pic>
                    <p:nvPicPr>
                      <p:cNvPr id="8" name="Object 7" hidden="1"/>
                      <p:cNvPicPr/>
                      <p:nvPr/>
                    </p:nvPicPr>
                    <p:blipFill>
                      <a:blip r:embed="rId25"/>
                      <a:stretch>
                        <a:fillRect/>
                      </a:stretch>
                    </p:blipFill>
                    <p:spPr>
                      <a:xfrm>
                        <a:off x="1588" y="1588"/>
                        <a:ext cx="1587" cy="1587"/>
                      </a:xfrm>
                      <a:prstGeom prst="rect">
                        <a:avLst/>
                      </a:prstGeom>
                    </p:spPr>
                  </p:pic>
                </p:oleObj>
              </mc:Fallback>
            </mc:AlternateContent>
          </a:graphicData>
        </a:graphic>
      </p:graphicFrame>
      <p:sp>
        <p:nvSpPr>
          <p:cNvPr id="3" name="Text Placeholder 2"/>
          <p:cNvSpPr>
            <a:spLocks noGrp="1"/>
          </p:cNvSpPr>
          <p:nvPr>
            <p:ph type="body" idx="1"/>
          </p:nvPr>
        </p:nvSpPr>
        <p:spPr bwMode="gray">
          <a:xfrm>
            <a:off x="980281" y="1732751"/>
            <a:ext cx="10800000" cy="4752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laceholder 1"/>
          <p:cNvSpPr>
            <a:spLocks noGrp="1"/>
          </p:cNvSpPr>
          <p:nvPr>
            <p:ph type="title"/>
          </p:nvPr>
        </p:nvSpPr>
        <p:spPr bwMode="gray">
          <a:xfrm>
            <a:off x="981821" y="181938"/>
            <a:ext cx="10798460" cy="864000"/>
          </a:xfrm>
          <a:prstGeom prst="rect">
            <a:avLst/>
          </a:prstGeom>
        </p:spPr>
        <p:txBody>
          <a:bodyPr vert="horz" lIns="0" tIns="0" rIns="0" bIns="0" rtlCol="0" anchor="b">
            <a:noAutofit/>
          </a:bodyPr>
          <a:lstStyle/>
          <a:p>
            <a:r>
              <a:rPr lang="en-US"/>
              <a:t>Click to edit Master title style</a:t>
            </a:r>
          </a:p>
        </p:txBody>
      </p:sp>
      <p:sp>
        <p:nvSpPr>
          <p:cNvPr id="4" name="Date Placeholder 3"/>
          <p:cNvSpPr>
            <a:spLocks noGrp="1"/>
          </p:cNvSpPr>
          <p:nvPr>
            <p:ph type="dt" sz="half" idx="2"/>
          </p:nvPr>
        </p:nvSpPr>
        <p:spPr bwMode="gray">
          <a:xfrm>
            <a:off x="11121231" y="6617933"/>
            <a:ext cx="488950" cy="108000"/>
          </a:xfrm>
          <a:prstGeom prst="rect">
            <a:avLst/>
          </a:prstGeom>
        </p:spPr>
        <p:txBody>
          <a:bodyPr vert="horz" lIns="0" tIns="0" rIns="0" bIns="0" rtlCol="0" anchor="t">
            <a:noAutofit/>
          </a:bodyPr>
          <a:lstStyle>
            <a:lvl1pPr algn="r">
              <a:defRPr sz="700">
                <a:noFill/>
              </a:defRPr>
            </a:lvl1pPr>
            <a:lvl2pPr marL="1588" indent="0" algn="r">
              <a:defRPr sz="700">
                <a:noFill/>
              </a:defRPr>
            </a:lvl2pPr>
            <a:lvl3pPr marL="0" indent="0" algn="r">
              <a:defRPr sz="700">
                <a:noFill/>
              </a:defRPr>
            </a:lvl3pPr>
            <a:lvl4pPr marL="0" indent="0" algn="r">
              <a:tabLst/>
              <a:defRPr sz="700">
                <a:noFill/>
              </a:defRPr>
            </a:lvl4pPr>
            <a:lvl5pPr marL="0" indent="0" algn="r">
              <a:defRPr sz="700">
                <a:noFill/>
              </a:defRPr>
            </a:lvl5pPr>
            <a:lvl6pPr marL="0" indent="0" algn="r">
              <a:defRPr sz="700">
                <a:noFill/>
              </a:defRPr>
            </a:lvl6pPr>
            <a:lvl7pPr marL="0" indent="0" algn="r">
              <a:defRPr sz="700">
                <a:noFill/>
              </a:defRPr>
            </a:lvl7pPr>
            <a:lvl8pPr marL="0" indent="0" algn="r">
              <a:defRPr sz="700">
                <a:noFill/>
              </a:defRPr>
            </a:lvl8pPr>
            <a:lvl9pPr marL="0" indent="0" algn="r">
              <a:defRPr sz="700">
                <a:noFill/>
              </a:defRPr>
            </a:lvl9pPr>
          </a:lstStyle>
          <a:p>
            <a:fld id="{A5D30AC7-4428-49AE-B476-FE64A0A33664}" type="datetime1">
              <a:rPr lang="en-US" smtClean="0"/>
              <a:t>5/1/2024</a:t>
            </a:fld>
            <a:endParaRPr lang="en-US"/>
          </a:p>
        </p:txBody>
      </p:sp>
      <p:sp>
        <p:nvSpPr>
          <p:cNvPr id="5" name="Footer Placeholder 4"/>
          <p:cNvSpPr>
            <a:spLocks noGrp="1"/>
          </p:cNvSpPr>
          <p:nvPr>
            <p:ph type="ftr" sz="quarter" idx="3"/>
          </p:nvPr>
        </p:nvSpPr>
        <p:spPr bwMode="gray">
          <a:xfrm>
            <a:off x="974672" y="6617933"/>
            <a:ext cx="8640000" cy="108000"/>
          </a:xfrm>
          <a:prstGeom prst="rect">
            <a:avLst/>
          </a:prstGeom>
        </p:spPr>
        <p:txBody>
          <a:bodyPr vert="horz" lIns="0" tIns="0" rIns="0" bIns="0" rtlCol="0" anchor="t">
            <a:noAutofit/>
          </a:bodyPr>
          <a:lstStyle>
            <a:lvl1pPr algn="l">
              <a:defRPr sz="700">
                <a:solidFill>
                  <a:schemeClr val="accent1"/>
                </a:solidFill>
              </a:defRPr>
            </a:lvl1pPr>
            <a:lvl2pPr marL="0" indent="0">
              <a:defRPr sz="700">
                <a:solidFill>
                  <a:schemeClr val="accent1"/>
                </a:solidFill>
              </a:defRPr>
            </a:lvl2pPr>
            <a:lvl3pPr marL="0" indent="0">
              <a:defRPr sz="700">
                <a:solidFill>
                  <a:schemeClr val="accent1"/>
                </a:solidFill>
              </a:defRPr>
            </a:lvl3pPr>
            <a:lvl4pPr marL="0" indent="0">
              <a:defRPr sz="700">
                <a:solidFill>
                  <a:schemeClr val="accent1"/>
                </a:solidFill>
              </a:defRPr>
            </a:lvl4pPr>
            <a:lvl5pPr marL="0" indent="0">
              <a:defRPr sz="700">
                <a:solidFill>
                  <a:schemeClr val="accent1"/>
                </a:solidFill>
              </a:defRPr>
            </a:lvl5pPr>
            <a:lvl6pPr marL="0" indent="0">
              <a:tabLst/>
              <a:defRPr sz="700">
                <a:solidFill>
                  <a:schemeClr val="accent1"/>
                </a:solidFill>
              </a:defRPr>
            </a:lvl6pPr>
            <a:lvl7pPr marL="0" indent="0">
              <a:tabLst/>
              <a:defRPr sz="700">
                <a:solidFill>
                  <a:schemeClr val="accent1"/>
                </a:solidFill>
              </a:defRPr>
            </a:lvl7pPr>
            <a:lvl8pPr marL="0" indent="0">
              <a:defRPr sz="700">
                <a:solidFill>
                  <a:schemeClr val="accent1"/>
                </a:solidFill>
              </a:defRPr>
            </a:lvl8pPr>
            <a:lvl9pPr marL="0" indent="0">
              <a:defRPr sz="700">
                <a:solidFill>
                  <a:schemeClr val="accent1"/>
                </a:solidFill>
              </a:defRPr>
            </a:lvl9pPr>
          </a:lstStyle>
          <a:p>
            <a:r>
              <a:rPr lang="en-US"/>
              <a:t>PRR Team/Internal Patient Exit Survey/As of Feb22</a:t>
            </a:r>
          </a:p>
        </p:txBody>
      </p:sp>
      <p:sp>
        <p:nvSpPr>
          <p:cNvPr id="6" name="Slide Number Placeholder 5"/>
          <p:cNvSpPr>
            <a:spLocks noGrp="1"/>
          </p:cNvSpPr>
          <p:nvPr>
            <p:ph type="sldNum" sz="quarter" idx="4"/>
          </p:nvPr>
        </p:nvSpPr>
        <p:spPr bwMode="gray">
          <a:xfrm>
            <a:off x="195843" y="6617933"/>
            <a:ext cx="392326" cy="108000"/>
          </a:xfrm>
          <a:prstGeom prst="rect">
            <a:avLst/>
          </a:prstGeom>
        </p:spPr>
        <p:txBody>
          <a:bodyPr vert="horz" lIns="0" tIns="0" rIns="0" bIns="0" rtlCol="0" anchor="t">
            <a:noAutofit/>
          </a:bodyPr>
          <a:lstStyle>
            <a:lvl1pPr algn="ctr">
              <a:defRPr sz="700">
                <a:solidFill>
                  <a:schemeClr val="accent2"/>
                </a:solidFill>
              </a:defRPr>
            </a:lvl1pPr>
            <a:lvl2pPr marL="0" indent="0" algn="ctr">
              <a:defRPr sz="700">
                <a:solidFill>
                  <a:schemeClr val="accent2"/>
                </a:solidFill>
              </a:defRPr>
            </a:lvl2pPr>
            <a:lvl3pPr marL="0" indent="0" algn="ctr">
              <a:defRPr sz="700">
                <a:solidFill>
                  <a:schemeClr val="accent2"/>
                </a:solidFill>
              </a:defRPr>
            </a:lvl3pPr>
            <a:lvl4pPr marL="0" indent="0" algn="ctr">
              <a:defRPr sz="700">
                <a:solidFill>
                  <a:schemeClr val="accent2"/>
                </a:solidFill>
              </a:defRPr>
            </a:lvl4pPr>
            <a:lvl5pPr marL="0" indent="0" algn="ctr">
              <a:defRPr sz="700">
                <a:solidFill>
                  <a:schemeClr val="accent2"/>
                </a:solidFill>
              </a:defRPr>
            </a:lvl5pPr>
            <a:lvl6pPr marL="0" indent="0" algn="ctr">
              <a:defRPr sz="700">
                <a:solidFill>
                  <a:schemeClr val="accent2"/>
                </a:solidFill>
              </a:defRPr>
            </a:lvl6pPr>
            <a:lvl7pPr marL="0" indent="0" algn="ctr">
              <a:defRPr sz="700">
                <a:solidFill>
                  <a:schemeClr val="accent2"/>
                </a:solidFill>
              </a:defRPr>
            </a:lvl7pPr>
            <a:lvl8pPr marL="0" indent="0" algn="ctr">
              <a:defRPr sz="700">
                <a:solidFill>
                  <a:schemeClr val="accent2"/>
                </a:solidFill>
              </a:defRPr>
            </a:lvl8pPr>
            <a:lvl9pPr marL="0" indent="0" algn="ctr">
              <a:defRPr sz="700">
                <a:solidFill>
                  <a:schemeClr val="accent2"/>
                </a:solidFill>
              </a:defRPr>
            </a:lvl9pPr>
          </a:lstStyle>
          <a:p>
            <a:fld id="{EEAD9179-7A6B-4268-BEB2-F3B8EB06115B}" type="slidenum">
              <a:rPr lang="en-US" smtClean="0"/>
              <a:pPr/>
              <a:t>‹#›</a:t>
            </a:fld>
            <a:endParaRPr lang="en-US"/>
          </a:p>
        </p:txBody>
      </p:sp>
      <p:pic>
        <p:nvPicPr>
          <p:cNvPr id="7" name="BayLabel"/>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617200" y="6527800"/>
            <a:ext cx="1171429" cy="304762"/>
          </a:xfrm>
          <a:prstGeom prst="rect">
            <a:avLst/>
          </a:prstGeom>
        </p:spPr>
      </p:pic>
      <p:sp>
        <p:nvSpPr>
          <p:cNvPr id="9" name="MSIPCMContentMarking" descr="{&quot;HashCode&quot;:-1383742063,&quot;Placement&quot;:&quot;Footer&quot;}">
            <a:extLst>
              <a:ext uri="{FF2B5EF4-FFF2-40B4-BE49-F238E27FC236}">
                <a16:creationId xmlns:a16="http://schemas.microsoft.com/office/drawing/2014/main" id="{62CB92EA-2A3F-442A-BB21-B9CBA74E7824}"/>
              </a:ext>
            </a:extLst>
          </p:cNvPr>
          <p:cNvSpPr txBox="1"/>
          <p:nvPr userDrawn="1"/>
        </p:nvSpPr>
        <p:spPr bwMode="gray">
          <a:xfrm>
            <a:off x="10557816" y="6390570"/>
            <a:ext cx="1632596" cy="467429"/>
          </a:xfrm>
          <a:prstGeom prst="rect">
            <a:avLst/>
          </a:prstGeom>
          <a:noFill/>
        </p:spPr>
        <p:txBody>
          <a:bodyPr vert="horz" wrap="square" lIns="0" tIns="0" rIns="0" bIns="0" rtlCol="0" anchor="ctr" anchorCtr="1">
            <a:noAutofit/>
          </a:bodyPr>
          <a:lstStyle/>
          <a:p>
            <a:pPr algn="r">
              <a:spcBef>
                <a:spcPts val="0"/>
              </a:spcBef>
              <a:spcAft>
                <a:spcPts val="0"/>
              </a:spcAft>
            </a:pPr>
            <a:r>
              <a:rPr lang="en-US" sz="2200">
                <a:solidFill>
                  <a:srgbClr val="919191"/>
                </a:solidFill>
                <a:latin typeface="Calibri" panose="020F0502020204030204" pitchFamily="34" charset="0"/>
              </a:rPr>
              <a:t>INTERNAL</a:t>
            </a:r>
          </a:p>
        </p:txBody>
      </p:sp>
    </p:spTree>
    <p:extLst>
      <p:ext uri="{BB962C8B-B14F-4D97-AF65-F5344CB8AC3E}">
        <p14:creationId xmlns:p14="http://schemas.microsoft.com/office/powerpoint/2010/main" val="1269562786"/>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 id="2147484067" r:id="rId12"/>
    <p:sldLayoutId id="2147484068" r:id="rId13"/>
    <p:sldLayoutId id="2147484069" r:id="rId14"/>
    <p:sldLayoutId id="2147484070" r:id="rId15"/>
    <p:sldLayoutId id="2147484071" r:id="rId16"/>
    <p:sldLayoutId id="2147484072" r:id="rId17"/>
    <p:sldLayoutId id="2147484073" r:id="rId18"/>
    <p:sldLayoutId id="2147484074" r:id="rId19"/>
    <p:sldLayoutId id="2147484076" r:id="rId20"/>
    <p:sldLayoutId id="2147484075"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tx1"/>
          </a:solidFill>
          <a:latin typeface="+mn-lt"/>
          <a:ea typeface="+mn-ea"/>
          <a:cs typeface="+mn-cs"/>
        </a:defRPr>
      </a:lvl1pPr>
      <a:lvl2pPr marL="270000" indent="-270000" algn="l" defTabSz="914400" rtl="0" eaLnBrk="1" latinLnBrk="0" hangingPunct="1">
        <a:spcBef>
          <a:spcPts val="300"/>
        </a:spcBef>
        <a:spcAft>
          <a:spcPts val="600"/>
        </a:spcAft>
        <a:buFontTx/>
        <a:buBlip>
          <a:blip r:embed="rId27"/>
        </a:buBlip>
        <a:defRPr sz="1800" kern="1200">
          <a:solidFill>
            <a:schemeClr val="tx1"/>
          </a:solidFill>
          <a:latin typeface="+mn-lt"/>
          <a:ea typeface="+mn-ea"/>
          <a:cs typeface="+mn-cs"/>
        </a:defRPr>
      </a:lvl2pPr>
      <a:lvl3pPr marL="540000" indent="-270000" algn="l" defTabSz="914400" rtl="0" eaLnBrk="1" latinLnBrk="0" hangingPunct="1">
        <a:spcBef>
          <a:spcPts val="300"/>
        </a:spcBef>
        <a:spcAft>
          <a:spcPts val="600"/>
        </a:spcAft>
        <a:buFontTx/>
        <a:buBlip>
          <a:blip r:embed="rId28"/>
        </a:buBlip>
        <a:defRPr sz="1800" kern="1200">
          <a:solidFill>
            <a:schemeClr val="tx1"/>
          </a:solidFill>
          <a:latin typeface="+mn-lt"/>
          <a:ea typeface="+mn-ea"/>
          <a:cs typeface="+mn-cs"/>
        </a:defRPr>
      </a:lvl3pPr>
      <a:lvl4pPr marL="810000" indent="-270000" algn="l" defTabSz="914400" rtl="0" eaLnBrk="1" latinLnBrk="0" hangingPunct="1">
        <a:spcBef>
          <a:spcPts val="300"/>
        </a:spcBef>
        <a:spcAft>
          <a:spcPts val="600"/>
        </a:spcAft>
        <a:buFontTx/>
        <a:buBlip>
          <a:blip r:embed="rId29"/>
        </a:buBlip>
        <a:defRPr sz="1800" kern="1200">
          <a:solidFill>
            <a:schemeClr val="tx1"/>
          </a:solidFill>
          <a:latin typeface="+mn-lt"/>
          <a:ea typeface="+mn-ea"/>
          <a:cs typeface="+mn-cs"/>
        </a:defRPr>
      </a:lvl4pPr>
      <a:lvl5pPr marL="1080000" indent="-270000" algn="l" defTabSz="914400" rtl="0" eaLnBrk="1" latinLnBrk="0" hangingPunct="1">
        <a:spcBef>
          <a:spcPts val="300"/>
        </a:spcBef>
        <a:spcAft>
          <a:spcPts val="600"/>
        </a:spcAft>
        <a:buFontTx/>
        <a:buBlip>
          <a:blip r:embed="rId30"/>
        </a:buBlip>
        <a:defRPr sz="1800" kern="1200">
          <a:solidFill>
            <a:schemeClr val="tx1"/>
          </a:solidFill>
          <a:latin typeface="+mn-lt"/>
          <a:ea typeface="+mn-ea"/>
          <a:cs typeface="+mn-cs"/>
        </a:defRPr>
      </a:lvl5pPr>
      <a:lvl6pPr marL="1080000" indent="-270000" algn="l" defTabSz="914400" rtl="0" eaLnBrk="1" latinLnBrk="0" hangingPunct="1">
        <a:spcBef>
          <a:spcPts val="300"/>
        </a:spcBef>
        <a:spcAft>
          <a:spcPts val="600"/>
        </a:spcAft>
        <a:buFontTx/>
        <a:buBlip>
          <a:blip r:embed="rId30"/>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30"/>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30"/>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30"/>
        </a:buBlip>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94" userDrawn="1">
          <p15:clr>
            <a:srgbClr val="F26B43"/>
          </p15:clr>
        </p15:guide>
        <p15:guide id="2" pos="3908" userDrawn="1">
          <p15:clr>
            <a:srgbClr val="F26B43"/>
          </p15:clr>
        </p15:guide>
        <p15:guide id="3" pos="4134" userDrawn="1">
          <p15:clr>
            <a:srgbClr val="F26B43"/>
          </p15:clr>
        </p15:guide>
        <p15:guide id="6" pos="7422" userDrawn="1">
          <p15:clr>
            <a:srgbClr val="F26B43"/>
          </p15:clr>
        </p15:guide>
        <p15:guide id="7" pos="2376" userDrawn="1">
          <p15:clr>
            <a:srgbClr val="F26B43"/>
          </p15:clr>
        </p15:guide>
        <p15:guide id="8" pos="2150" userDrawn="1">
          <p15:clr>
            <a:srgbClr val="F26B43"/>
          </p15:clr>
        </p15:guide>
        <p15:guide id="9" pos="619" userDrawn="1">
          <p15:clr>
            <a:srgbClr val="F26B43"/>
          </p15:clr>
        </p15:guide>
        <p15:guide id="10" orient="horz" pos="2478" userDrawn="1">
          <p15:clr>
            <a:srgbClr val="F26B43"/>
          </p15:clr>
        </p15:guide>
        <p15:guide id="11" orient="horz" pos="2592" userDrawn="1">
          <p15:clr>
            <a:srgbClr val="F26B43"/>
          </p15:clr>
        </p15:guide>
        <p15:guide id="12" orient="horz" pos="4086" userDrawn="1">
          <p15:clr>
            <a:srgbClr val="F26B43"/>
          </p15:clr>
        </p15:guide>
        <p15:guide id="13" pos="5894" userDrawn="1">
          <p15:clr>
            <a:srgbClr val="F26B43"/>
          </p15:clr>
        </p15:guide>
        <p15:guide id="14" pos="5666" userDrawn="1">
          <p15:clr>
            <a:srgbClr val="F26B43"/>
          </p15:clr>
        </p15:guide>
        <p15:guide id="15" pos="4020" userDrawn="1">
          <p15:clr>
            <a:srgbClr val="F26B43"/>
          </p15:clr>
        </p15:guide>
        <p15:guide id="16" orient="horz" pos="270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hyperlink" Target="https://bayergroup.sharepoint.com/:x:/r/sites/RecruitmentandRetention/Share%20Drive/PRR%20Activity%20Guide/Resources/Patient%20Exit%20Surveys/Exit%20Survey%20QR%20Code%20and%20Link%20Matrix%20Template.xlsx?d=wdb03f98e3ddb403b87964829b47c52a1&amp;csf=1&amp;web=1&amp;e=FEnUEt" TargetMode="External"/><Relationship Id="rId2" Type="http://schemas.openxmlformats.org/officeDocument/2006/relationships/notesSlide" Target="../notesSlides/notesSlide5.xml"/><Relationship Id="rId1" Type="http://schemas.openxmlformats.org/officeDocument/2006/relationships/slideLayout" Target="../slideLayouts/slideLayout21.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hyperlink" Target="https://bayergroup.sharepoint.com/:b:/r/sites/RecruitmentandRetention/Share%20Drive/PRR%20Activity%20Guide/Resources/Patient%20Exit%20Surveys/Exit%20Survey%20Thank%20You%20Card_English%20Core_V1_06Jan22_Editable.pdf?csf=1&amp;web=1&amp;e=KLh5lC" TargetMode="External"/><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5.xml"/><Relationship Id="rId1" Type="http://schemas.openxmlformats.org/officeDocument/2006/relationships/slideLayout" Target="../slideLayouts/slideLayout21.xml"/><Relationship Id="rId6" Type="http://schemas.openxmlformats.org/officeDocument/2006/relationships/slide" Target="slide11.xml"/><Relationship Id="rId5" Type="http://schemas.openxmlformats.org/officeDocument/2006/relationships/slide" Target="slide10.xml"/><Relationship Id="rId10" Type="http://schemas.openxmlformats.org/officeDocument/2006/relationships/slide" Target="slide15.xml"/><Relationship Id="rId4" Type="http://schemas.openxmlformats.org/officeDocument/2006/relationships/slide" Target="slide9.xml"/><Relationship Id="rId9" Type="http://schemas.openxmlformats.org/officeDocument/2006/relationships/slide" Target="slide1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bayergroup.sharepoint.com/:p:/r/sites/RecruitmentandRetention/Share%20Drive/PRR%20Activity%20Guide/Resources/Patient%20Exit%20Surveys/RR%20Patient%20Exit%20Survey%20Overview_Nov2021.pptx?d=w2d172a3f4cc84a9994b830aa5b16d1fd&amp;csf=1&amp;web=1&amp;e=CDWZvb" TargetMode="External"/><Relationship Id="rId1" Type="http://schemas.openxmlformats.org/officeDocument/2006/relationships/slideLayout" Target="../slideLayouts/slideLayout21.xml"/><Relationship Id="rId4" Type="http://schemas.openxmlformats.org/officeDocument/2006/relationships/hyperlink" Target="https://bayergroup.sharepoint.com/sites/RecruitmentandRetention/Share%20Drive/Forms/AllItems.aspx?id=%2Fsites%2FRecruitmentandRetention%2FShare%20Drive%2FPRR%20Activity%20Guide%2FResources%2FPatient%20Exit%20Surveys&amp;p=tru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bayergroup.sharepoint.com/:w:/r/sites/RecruitmentandRetention/Share%20Drive/PRR%20Activity%20Guide/Resources/Patient%20Exit%20Surveys/Patient%20Exit%20Survey_generic_Oct2021.docx?d=w41fdcc3504c34ab0a7d026957cbe5c38&amp;csf=1&amp;web=1&amp;e=4J0dw8" TargetMode="External"/><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hyperlink" Target="https://bayergroup.sharepoint.com/:w:/r/sites/RecruitmentandRetention/Share%20Drive/PRR%20Activity%20Guide/Resources/Patient%20Exit%20Surveys/Patient%20Exit%20Survey_Site%20Speaking%20Points_generic_Oct2021.docx?d=wc503f02ab44d4e7bb2a94999d2d2a768&amp;csf=1&amp;web=1&amp;e=7eJLJ0" TargetMode="Externa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2481" r="12481"/>
          <a:stretch>
            <a:fillRect/>
          </a:stretch>
        </p:blipFill>
        <p:spPr>
          <a:xfrm>
            <a:off x="4765039" y="0"/>
            <a:ext cx="7425373" cy="6858000"/>
          </a:xfrm>
        </p:spPr>
      </p:pic>
      <p:sp>
        <p:nvSpPr>
          <p:cNvPr id="10" name="Footer Placeholder 4"/>
          <p:cNvSpPr>
            <a:spLocks noGrp="1"/>
          </p:cNvSpPr>
          <p:nvPr>
            <p:ph type="ftr" sz="quarter" idx="11"/>
          </p:nvPr>
        </p:nvSpPr>
        <p:spPr/>
        <p:txBody>
          <a:bodyPr/>
          <a:lstStyle/>
          <a:p>
            <a:pPr defTabSz="1217648"/>
            <a:r>
              <a:rPr lang="en-US">
                <a:latin typeface="Arial"/>
                <a:cs typeface="Arial"/>
              </a:rPr>
              <a:t>PRR Team/Internal Patient Exit Survey/As of Feb22</a:t>
            </a:r>
          </a:p>
        </p:txBody>
      </p:sp>
      <p:sp>
        <p:nvSpPr>
          <p:cNvPr id="2" name="Slide Number Placeholder 1"/>
          <p:cNvSpPr>
            <a:spLocks noGrp="1"/>
          </p:cNvSpPr>
          <p:nvPr>
            <p:ph type="sldNum" sz="quarter" idx="12"/>
          </p:nvPr>
        </p:nvSpPr>
        <p:spPr/>
        <p:txBody>
          <a:bodyPr/>
          <a:lstStyle/>
          <a:p>
            <a:r>
              <a:rPr lang="en-US"/>
              <a:t>Page </a:t>
            </a:r>
            <a:fld id="{87F334AE-4EAC-4C2D-A638-92A76F09FCC4}" type="slidenum">
              <a:rPr lang="en-US" smtClean="0"/>
              <a:pPr/>
              <a:t>1</a:t>
            </a:fld>
            <a:endParaRPr lang="en-US"/>
          </a:p>
        </p:txBody>
      </p:sp>
      <p:sp>
        <p:nvSpPr>
          <p:cNvPr id="9" name="Text Placeholder 8"/>
          <p:cNvSpPr>
            <a:spLocks noGrp="1"/>
          </p:cNvSpPr>
          <p:nvPr>
            <p:ph type="body" sz="quarter" idx="13"/>
          </p:nvPr>
        </p:nvSpPr>
        <p:spPr bwMode="gray">
          <a:xfrm>
            <a:off x="1269311" y="4328222"/>
            <a:ext cx="4327001" cy="1080000"/>
          </a:xfrm>
        </p:spPr>
        <p:txBody>
          <a:bodyPr/>
          <a:lstStyle/>
          <a:p>
            <a:r>
              <a:rPr lang="en-US" sz="1200" b="0" dirty="0"/>
              <a:t>As of February 2022</a:t>
            </a:r>
          </a:p>
          <a:p>
            <a:endParaRPr lang="en-US" sz="1100" b="0" dirty="0"/>
          </a:p>
        </p:txBody>
      </p:sp>
      <p:sp>
        <p:nvSpPr>
          <p:cNvPr id="3" name="Title 2"/>
          <p:cNvSpPr>
            <a:spLocks noGrp="1"/>
          </p:cNvSpPr>
          <p:nvPr>
            <p:ph type="ctrTitle"/>
          </p:nvPr>
        </p:nvSpPr>
        <p:spPr>
          <a:xfrm>
            <a:off x="290457" y="1688967"/>
            <a:ext cx="5305855" cy="2361052"/>
          </a:xfrm>
        </p:spPr>
        <p:txBody>
          <a:bodyPr/>
          <a:lstStyle/>
          <a:p>
            <a:pPr algn="ctr"/>
            <a:br>
              <a:rPr lang="en-US" sz="4000" i="0" dirty="0"/>
            </a:br>
            <a:r>
              <a:rPr lang="en-US" sz="3600" i="0" dirty="0"/>
              <a:t>Internal Workflow</a:t>
            </a:r>
            <a:br>
              <a:rPr lang="en-US" sz="3600" i="0" dirty="0"/>
            </a:br>
            <a:r>
              <a:rPr lang="en-US" sz="3600" i="0" dirty="0"/>
              <a:t>Study Participant Feedback</a:t>
            </a:r>
            <a:r>
              <a:rPr lang="en-US" sz="1100" i="0" dirty="0">
                <a:latin typeface="Segoe UI" panose="020B0502040204020203" pitchFamily="34" charset="0"/>
              </a:rPr>
              <a:t> </a:t>
            </a:r>
            <a:r>
              <a:rPr lang="en-US" sz="3600" i="0" dirty="0"/>
              <a:t>Survey</a:t>
            </a:r>
            <a:endParaRPr lang="en-US" sz="3200" i="0" dirty="0"/>
          </a:p>
        </p:txBody>
      </p:sp>
      <p:sp>
        <p:nvSpPr>
          <p:cNvPr id="4" name="TextBox 3">
            <a:extLst>
              <a:ext uri="{FF2B5EF4-FFF2-40B4-BE49-F238E27FC236}">
                <a16:creationId xmlns:a16="http://schemas.microsoft.com/office/drawing/2014/main" id="{38AF8DA9-E415-4088-B8BF-236FE252AC99}"/>
              </a:ext>
            </a:extLst>
          </p:cNvPr>
          <p:cNvSpPr txBox="1"/>
          <p:nvPr/>
        </p:nvSpPr>
        <p:spPr bwMode="gray">
          <a:xfrm>
            <a:off x="2476500" y="5686425"/>
            <a:ext cx="8020049" cy="314325"/>
          </a:xfrm>
          <a:prstGeom prst="rect">
            <a:avLst/>
          </a:prstGeom>
          <a:noFill/>
        </p:spPr>
        <p:txBody>
          <a:bodyPr wrap="square" lIns="0" tIns="0" rIns="0" bIns="0" rtlCol="0">
            <a:noAutofit/>
          </a:bodyPr>
          <a:lstStyle/>
          <a:p>
            <a:r>
              <a:rPr lang="en-US" i="1">
                <a:solidFill>
                  <a:schemeClr val="bg1"/>
                </a:solidFill>
              </a:rPr>
              <a:t>Open presentation in desktop app for embedded links to work</a:t>
            </a:r>
          </a:p>
        </p:txBody>
      </p:sp>
    </p:spTree>
    <p:extLst>
      <p:ext uri="{BB962C8B-B14F-4D97-AF65-F5344CB8AC3E}">
        <p14:creationId xmlns:p14="http://schemas.microsoft.com/office/powerpoint/2010/main" val="2600818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QR Code and Link Matrix Development</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10</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5" y="1650054"/>
            <a:ext cx="10763657" cy="2369880"/>
          </a:xfrm>
          <a:prstGeom prst="rect">
            <a:avLst/>
          </a:prstGeom>
        </p:spPr>
        <p:txBody>
          <a:bodyPr wrap="square" lIns="91440" tIns="45720" rIns="91440" bIns="45720" anchor="t">
            <a:spAutoFit/>
          </a:bodyPr>
          <a:lstStyle/>
          <a:p>
            <a:pPr marL="285750" indent="-285750" fontAlgn="ctr">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PRR Manager to create the study participant feedback survey QR code and link matrix </a:t>
            </a:r>
          </a:p>
          <a:p>
            <a:pPr marL="742950" lvl="1" indent="-285750" fontAlgn="ctr">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This matrix should include the countries, languages and any specific programming notes for Jen</a:t>
            </a:r>
          </a:p>
          <a:p>
            <a:pPr marL="742950" lvl="1" indent="-285750" rtl="0" fontAlgn="ctr">
              <a:spcBef>
                <a:spcPts val="0"/>
              </a:spcBef>
              <a:spcAft>
                <a:spcPts val="0"/>
              </a:spcAft>
              <a:buFont typeface="Arial" panose="020B0604020202020204" pitchFamily="34" charset="0"/>
              <a:buChar char="•"/>
            </a:pPr>
            <a:r>
              <a:rPr lang="en-US" sz="1600" dirty="0">
                <a:solidFill>
                  <a:schemeClr val="accent1">
                    <a:lumMod val="90000"/>
                    <a:lumOff val="10000"/>
                  </a:schemeClr>
                </a:solidFill>
              </a:rPr>
              <a:t>The matrix will also be the centralized point where the survey QR codes and links can be found for the thank you card development</a:t>
            </a:r>
          </a:p>
          <a:p>
            <a:pPr marL="285750" indent="-285750" fontAlgn="ctr">
              <a:buFont typeface="Wingdings" panose="05000000000000000000" pitchFamily="2" charset="2"/>
              <a:buChar char="q"/>
            </a:pPr>
            <a:r>
              <a:rPr lang="en-US" sz="1600" dirty="0">
                <a:solidFill>
                  <a:schemeClr val="accent1">
                    <a:lumMod val="90000"/>
                    <a:lumOff val="10000"/>
                  </a:schemeClr>
                </a:solidFill>
              </a:rPr>
              <a:t>Link:</a:t>
            </a:r>
          </a:p>
          <a:p>
            <a:pPr marL="742950" lvl="1" indent="-285750" fontAlgn="ctr">
              <a:buFont typeface="Arial" panose="020B0604020202020204" pitchFamily="34" charset="0"/>
              <a:buChar char="•"/>
            </a:pPr>
            <a:r>
              <a:rPr lang="en-US" sz="1600" dirty="0">
                <a:solidFill>
                  <a:schemeClr val="accent1">
                    <a:lumMod val="90000"/>
                    <a:lumOff val="10000"/>
                  </a:schemeClr>
                </a:solidFill>
                <a:hlinkClick r:id="rId3">
                  <a:extLst>
                    <a:ext uri="{A12FA001-AC4F-418D-AE19-62706E023703}">
                      <ahyp:hlinkClr xmlns:ahyp="http://schemas.microsoft.com/office/drawing/2018/hyperlinkcolor" val="tx"/>
                    </a:ext>
                  </a:extLst>
                </a:hlinkClick>
              </a:rPr>
              <a:t>Matrix Template</a:t>
            </a:r>
            <a:endParaRPr lang="en-US" sz="1600">
              <a:solidFill>
                <a:schemeClr val="accent1">
                  <a:lumMod val="90000"/>
                  <a:lumOff val="10000"/>
                </a:schemeClr>
              </a:solidFill>
            </a:endParaRPr>
          </a:p>
          <a:p>
            <a:pPr marL="285750" indent="-285750">
              <a:lnSpc>
                <a:spcPct val="100000"/>
              </a:lnSpc>
              <a:buFont typeface="Wingdings" panose="020B0604020202020204" pitchFamily="34" charset="0"/>
              <a:buChar char="q"/>
            </a:pPr>
            <a:endParaRPr lang="en-US" sz="1400" dirty="0">
              <a:solidFill>
                <a:schemeClr val="accent1">
                  <a:lumMod val="90000"/>
                  <a:lumOff val="10000"/>
                </a:schemeClr>
              </a:solidFill>
            </a:endParaRPr>
          </a:p>
          <a:p>
            <a:pPr marL="285750" indent="-285750">
              <a:spcBef>
                <a:spcPts val="600"/>
              </a:spcBef>
              <a:spcAft>
                <a:spcPts val="600"/>
              </a:spcAft>
              <a:buFont typeface="Arial" panose="020B0604020202020204" pitchFamily="34" charset="0"/>
              <a:buChar char="•"/>
            </a:pPr>
            <a:endParaRPr lang="en-US" dirty="0">
              <a:solidFill>
                <a:schemeClr val="accent1">
                  <a:lumMod val="90000"/>
                  <a:lumOff val="10000"/>
                </a:schemeClr>
              </a:solidFill>
            </a:endParaRPr>
          </a:p>
        </p:txBody>
      </p:sp>
      <p:pic>
        <p:nvPicPr>
          <p:cNvPr id="9" name="Picture 8" descr="Qr code&#10;&#10;Description automatically generated">
            <a:extLst>
              <a:ext uri="{FF2B5EF4-FFF2-40B4-BE49-F238E27FC236}">
                <a16:creationId xmlns:a16="http://schemas.microsoft.com/office/drawing/2014/main" id="{4E744D3B-1C38-4984-B09C-0DCF564ECF00}"/>
              </a:ext>
            </a:extLst>
          </p:cNvPr>
          <p:cNvPicPr>
            <a:picLocks noChangeAspect="1"/>
          </p:cNvPicPr>
          <p:nvPr/>
        </p:nvPicPr>
        <p:blipFill rotWithShape="1">
          <a:blip r:embed="rId4"/>
          <a:srcRect r="880" b="3797"/>
          <a:stretch/>
        </p:blipFill>
        <p:spPr>
          <a:xfrm>
            <a:off x="674832" y="3681184"/>
            <a:ext cx="10632999" cy="24872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8973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Programming – Core English Survey</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11</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477132" y="1718709"/>
            <a:ext cx="10763657" cy="1446550"/>
          </a:xfrm>
          <a:prstGeom prst="rect">
            <a:avLst/>
          </a:prstGeom>
        </p:spPr>
        <p:txBody>
          <a:bodyPr wrap="square">
            <a:spAutoFit/>
          </a:bodyPr>
          <a:lstStyle/>
          <a:p>
            <a:pPr marL="285750" indent="-285750" fontAlgn="ctr">
              <a:spcBef>
                <a:spcPts val="600"/>
              </a:spcBef>
              <a:spcAft>
                <a:spcPts val="600"/>
              </a:spcAft>
              <a:buFont typeface="Wingdings" panose="05000000000000000000" pitchFamily="2" charset="2"/>
              <a:buChar char="q"/>
            </a:pPr>
            <a:r>
              <a:rPr lang="en-US" sz="1600">
                <a:solidFill>
                  <a:schemeClr val="accent1">
                    <a:lumMod val="90000"/>
                    <a:lumOff val="10000"/>
                  </a:schemeClr>
                </a:solidFill>
              </a:rPr>
              <a:t>Once the core English survey is completed and approved by the study team, this can be provided to Jen to create the master survey flow and functionality in English</a:t>
            </a:r>
          </a:p>
          <a:p>
            <a:pPr marL="285750" lvl="1" indent="-285750" fontAlgn="ctr">
              <a:spcBef>
                <a:spcPts val="600"/>
              </a:spcBef>
              <a:spcAft>
                <a:spcPts val="600"/>
              </a:spcAft>
              <a:buFont typeface="Wingdings" panose="05000000000000000000" pitchFamily="2" charset="2"/>
              <a:buChar char="q"/>
            </a:pPr>
            <a:r>
              <a:rPr lang="en-US" sz="1600">
                <a:solidFill>
                  <a:schemeClr val="accent1">
                    <a:lumMod val="90000"/>
                    <a:lumOff val="10000"/>
                  </a:schemeClr>
                </a:solidFill>
              </a:rPr>
              <a:t>All functionality should be </a:t>
            </a:r>
            <a:r>
              <a:rPr lang="en-US" sz="1600" err="1">
                <a:solidFill>
                  <a:schemeClr val="accent1">
                    <a:lumMod val="90000"/>
                    <a:lumOff val="10000"/>
                  </a:schemeClr>
                </a:solidFill>
              </a:rPr>
              <a:t>QC'd</a:t>
            </a:r>
            <a:r>
              <a:rPr lang="en-US" sz="1600">
                <a:solidFill>
                  <a:schemeClr val="accent1">
                    <a:lumMod val="90000"/>
                    <a:lumOff val="10000"/>
                  </a:schemeClr>
                </a:solidFill>
              </a:rPr>
              <a:t> in the English version to allow for seamless programming of other languages</a:t>
            </a:r>
          </a:p>
          <a:p>
            <a:pPr lvl="0">
              <a:lnSpc>
                <a:spcPct val="100000"/>
              </a:lnSpc>
              <a:spcBef>
                <a:spcPts val="600"/>
              </a:spcBef>
              <a:spcAft>
                <a:spcPts val="600"/>
              </a:spcAft>
            </a:pPr>
            <a:endParaRPr lang="en-US" sz="2000">
              <a:solidFill>
                <a:schemeClr val="accent1">
                  <a:lumMod val="90000"/>
                  <a:lumOff val="10000"/>
                </a:schemeClr>
              </a:solidFill>
            </a:endParaRPr>
          </a:p>
        </p:txBody>
      </p:sp>
      <p:pic>
        <p:nvPicPr>
          <p:cNvPr id="6" name="Picture 5" descr="Graphical user interface, text, application, email&#10;&#10;Description automatically generated">
            <a:extLst>
              <a:ext uri="{FF2B5EF4-FFF2-40B4-BE49-F238E27FC236}">
                <a16:creationId xmlns:a16="http://schemas.microsoft.com/office/drawing/2014/main" id="{3956B3C4-5BF0-4212-A95F-A5C9B4F1FB3E}"/>
              </a:ext>
            </a:extLst>
          </p:cNvPr>
          <p:cNvPicPr>
            <a:picLocks noChangeAspect="1"/>
          </p:cNvPicPr>
          <p:nvPr/>
        </p:nvPicPr>
        <p:blipFill>
          <a:blip r:embed="rId3"/>
          <a:stretch>
            <a:fillRect/>
          </a:stretch>
        </p:blipFill>
        <p:spPr>
          <a:xfrm>
            <a:off x="1874034" y="3165259"/>
            <a:ext cx="8620125" cy="2743200"/>
          </a:xfrm>
          <a:prstGeom prst="rect">
            <a:avLst/>
          </a:prstGeom>
          <a:ln>
            <a:solidFill>
              <a:schemeClr val="accent1"/>
            </a:solidFill>
          </a:ln>
        </p:spPr>
      </p:pic>
    </p:spTree>
    <p:extLst>
      <p:ext uri="{BB962C8B-B14F-4D97-AF65-F5344CB8AC3E}">
        <p14:creationId xmlns:p14="http://schemas.microsoft.com/office/powerpoint/2010/main" val="505116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Programming – EC Approval By Country</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12</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6" y="1504048"/>
            <a:ext cx="6884320" cy="5078313"/>
          </a:xfrm>
          <a:prstGeom prst="rect">
            <a:avLst/>
          </a:prstGeom>
        </p:spPr>
        <p:txBody>
          <a:bodyPr wrap="square" lIns="91440" tIns="45720" rIns="91440" bIns="45720" anchor="t">
            <a:spAutoFit/>
          </a:bodyPr>
          <a:lstStyle/>
          <a:p>
            <a:pPr marL="285750" indent="-285750" fontAlgn="ctr">
              <a:spcBef>
                <a:spcPts val="600"/>
              </a:spcBef>
              <a:spcAft>
                <a:spcPts val="600"/>
              </a:spcAft>
              <a:buFont typeface="Wingdings" panose="05000000000000000000" pitchFamily="2" charset="2"/>
              <a:buChar char="q"/>
            </a:pPr>
            <a:r>
              <a:rPr lang="en-US" sz="1600">
                <a:solidFill>
                  <a:schemeClr val="accent1">
                    <a:lumMod val="90000"/>
                    <a:lumOff val="10000"/>
                  </a:schemeClr>
                </a:solidFill>
              </a:rPr>
              <a:t>Once EC approval for a country is received, the following steps should be taken</a:t>
            </a:r>
          </a:p>
          <a:p>
            <a:pPr marL="800100" lvl="1" indent="-342900" fontAlgn="ctr">
              <a:spcBef>
                <a:spcPts val="600"/>
              </a:spcBef>
              <a:spcAft>
                <a:spcPts val="600"/>
              </a:spcAft>
              <a:buFont typeface="+mj-lt"/>
              <a:buAutoNum type="arabicPeriod"/>
            </a:pPr>
            <a:r>
              <a:rPr lang="en-US" sz="1400">
                <a:solidFill>
                  <a:schemeClr val="accent1">
                    <a:lumMod val="90000"/>
                    <a:lumOff val="10000"/>
                  </a:schemeClr>
                </a:solidFill>
              </a:rPr>
              <a:t>Drop the approved survey and translation certificate into the country folder from Excel’s FTP</a:t>
            </a:r>
          </a:p>
          <a:p>
            <a:pPr marL="800100" lvl="1" indent="-342900" fontAlgn="ctr">
              <a:spcBef>
                <a:spcPts val="600"/>
              </a:spcBef>
              <a:spcAft>
                <a:spcPts val="600"/>
              </a:spcAft>
              <a:buFont typeface="+mj-lt"/>
              <a:buAutoNum type="arabicPeriod"/>
            </a:pPr>
            <a:r>
              <a:rPr lang="en-US" sz="1400">
                <a:solidFill>
                  <a:schemeClr val="accent1">
                    <a:lumMod val="90000"/>
                    <a:lumOff val="10000"/>
                  </a:schemeClr>
                </a:solidFill>
              </a:rPr>
              <a:t>Add the EC approval date to your matrix</a:t>
            </a:r>
          </a:p>
          <a:p>
            <a:pPr marL="800100" lvl="1" indent="-342900" fontAlgn="ctr">
              <a:spcBef>
                <a:spcPts val="600"/>
              </a:spcBef>
              <a:spcAft>
                <a:spcPts val="600"/>
              </a:spcAft>
              <a:buFont typeface="+mj-lt"/>
              <a:buAutoNum type="arabicPeriod"/>
            </a:pPr>
            <a:r>
              <a:rPr lang="en-US" sz="1400">
                <a:solidFill>
                  <a:schemeClr val="accent1">
                    <a:lumMod val="90000"/>
                    <a:lumOff val="10000"/>
                  </a:schemeClr>
                </a:solidFill>
              </a:rPr>
              <a:t>Alert Jen via teams that EC approval has been received and the survey is ready for programming</a:t>
            </a:r>
          </a:p>
          <a:p>
            <a:pPr marL="800100" lvl="1" indent="-342900" fontAlgn="ctr">
              <a:spcBef>
                <a:spcPts val="600"/>
              </a:spcBef>
              <a:spcAft>
                <a:spcPts val="600"/>
              </a:spcAft>
              <a:buFont typeface="+mj-lt"/>
              <a:buAutoNum type="arabicPeriod"/>
            </a:pPr>
            <a:r>
              <a:rPr lang="en-US" sz="1400">
                <a:solidFill>
                  <a:schemeClr val="accent1">
                    <a:lumMod val="90000"/>
                    <a:lumOff val="10000"/>
                  </a:schemeClr>
                </a:solidFill>
              </a:rPr>
              <a:t>Jen will notify PRR manager once the survey(s) are ready for review and that QR code/link are available to be dropped into the thank you card</a:t>
            </a:r>
          </a:p>
          <a:p>
            <a:pPr marL="800100" lvl="1" indent="-342900" fontAlgn="ctr">
              <a:spcBef>
                <a:spcPts val="600"/>
              </a:spcBef>
              <a:spcAft>
                <a:spcPts val="600"/>
              </a:spcAft>
              <a:buFont typeface="+mj-lt"/>
              <a:buAutoNum type="arabicPeriod"/>
            </a:pPr>
            <a:r>
              <a:rPr lang="en-US" sz="1400">
                <a:solidFill>
                  <a:schemeClr val="accent1">
                    <a:lumMod val="90000"/>
                    <a:lumOff val="10000"/>
                  </a:schemeClr>
                </a:solidFill>
              </a:rPr>
              <a:t>Send the programmed survey to the CLM for a final review and obtain their approval prior to launching the survey (send with thank you cards)</a:t>
            </a:r>
          </a:p>
          <a:p>
            <a:pPr marL="342900" indent="-342900">
              <a:spcBef>
                <a:spcPts val="600"/>
              </a:spcBef>
              <a:spcAft>
                <a:spcPts val="600"/>
              </a:spcAft>
              <a:buFont typeface="Wingdings" panose="05000000000000000000" pitchFamily="2" charset="2"/>
              <a:buChar char="q"/>
            </a:pPr>
            <a:r>
              <a:rPr lang="en-US" sz="1600">
                <a:solidFill>
                  <a:schemeClr val="accent1">
                    <a:lumMod val="90000"/>
                    <a:lumOff val="10000"/>
                  </a:schemeClr>
                </a:solidFill>
              </a:rPr>
              <a:t>Tips</a:t>
            </a:r>
          </a:p>
          <a:p>
            <a:pPr marL="742950" lvl="1" indent="-285750">
              <a:spcBef>
                <a:spcPts val="600"/>
              </a:spcBef>
              <a:spcAft>
                <a:spcPts val="600"/>
              </a:spcAft>
              <a:buFont typeface="Arial" panose="020B0604020202020204" pitchFamily="34" charset="0"/>
              <a:buChar char="•"/>
            </a:pPr>
            <a:r>
              <a:rPr lang="en-US" sz="1400">
                <a:solidFill>
                  <a:schemeClr val="accent1">
                    <a:lumMod val="90000"/>
                    <a:lumOff val="10000"/>
                  </a:schemeClr>
                </a:solidFill>
              </a:rPr>
              <a:t>Upon EC approval, each country should have its own “Conversation” in the posts section of the </a:t>
            </a:r>
            <a:r>
              <a:rPr lang="en-US" sz="1400" dirty="0">
                <a:solidFill>
                  <a:schemeClr val="accent1">
                    <a:lumMod val="90000"/>
                    <a:lumOff val="10000"/>
                  </a:schemeClr>
                </a:solidFill>
              </a:rPr>
              <a:t>survey </a:t>
            </a:r>
            <a:r>
              <a:rPr lang="en-US" sz="1400">
                <a:solidFill>
                  <a:schemeClr val="accent1">
                    <a:lumMod val="90000"/>
                    <a:lumOff val="10000"/>
                  </a:schemeClr>
                </a:solidFill>
              </a:rPr>
              <a:t>channel for efficient tracking</a:t>
            </a:r>
          </a:p>
          <a:p>
            <a:pPr marL="742950" lvl="1" indent="-285750">
              <a:spcBef>
                <a:spcPts val="600"/>
              </a:spcBef>
              <a:spcAft>
                <a:spcPts val="600"/>
              </a:spcAft>
              <a:buFont typeface="Arial" panose="020B0604020202020204" pitchFamily="34" charset="0"/>
              <a:buChar char="•"/>
            </a:pPr>
            <a:r>
              <a:rPr lang="en-US" sz="1400">
                <a:solidFill>
                  <a:schemeClr val="accent1">
                    <a:lumMod val="90000"/>
                    <a:lumOff val="10000"/>
                  </a:schemeClr>
                </a:solidFill>
              </a:rPr>
              <a:t>For countries with more than one language, this will be programmed within 1 main survey which will include language dropdown options.</a:t>
            </a:r>
            <a:r>
              <a:rPr lang="en-US" sz="1400" dirty="0">
                <a:solidFill>
                  <a:schemeClr val="accent1">
                    <a:lumMod val="90000"/>
                    <a:lumOff val="10000"/>
                  </a:schemeClr>
                </a:solidFill>
              </a:rPr>
              <a:t> </a:t>
            </a:r>
            <a:r>
              <a:rPr lang="en-US" sz="1400">
                <a:solidFill>
                  <a:schemeClr val="accent1">
                    <a:lumMod val="90000"/>
                    <a:lumOff val="10000"/>
                  </a:schemeClr>
                </a:solidFill>
              </a:rPr>
              <a:t> Only 1 QR code and link will be generated</a:t>
            </a:r>
          </a:p>
        </p:txBody>
      </p:sp>
      <p:pic>
        <p:nvPicPr>
          <p:cNvPr id="10" name="Picture 9" descr="Graphical user interface, text, application, Teams&#10;&#10;Description automatically generated">
            <a:extLst>
              <a:ext uri="{FF2B5EF4-FFF2-40B4-BE49-F238E27FC236}">
                <a16:creationId xmlns:a16="http://schemas.microsoft.com/office/drawing/2014/main" id="{AA7618B4-629A-47E8-B8B6-5D2255F94ECE}"/>
              </a:ext>
            </a:extLst>
          </p:cNvPr>
          <p:cNvPicPr>
            <a:picLocks noChangeAspect="1"/>
          </p:cNvPicPr>
          <p:nvPr/>
        </p:nvPicPr>
        <p:blipFill rotWithShape="1">
          <a:blip r:embed="rId2"/>
          <a:srcRect l="11255" t="1652"/>
          <a:stretch/>
        </p:blipFill>
        <p:spPr>
          <a:xfrm>
            <a:off x="7472489" y="1677526"/>
            <a:ext cx="4360989" cy="4766930"/>
          </a:xfrm>
          <a:prstGeom prst="rect">
            <a:avLst/>
          </a:prstGeom>
          <a:ln>
            <a:solidFill>
              <a:schemeClr val="tx1"/>
            </a:solidFill>
          </a:ln>
        </p:spPr>
      </p:pic>
    </p:spTree>
    <p:extLst>
      <p:ext uri="{BB962C8B-B14F-4D97-AF65-F5344CB8AC3E}">
        <p14:creationId xmlns:p14="http://schemas.microsoft.com/office/powerpoint/2010/main" val="190022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dirty="0">
                <a:solidFill>
                  <a:schemeClr val="accent1">
                    <a:lumMod val="90000"/>
                    <a:lumOff val="10000"/>
                  </a:schemeClr>
                </a:solidFill>
              </a:rPr>
              <a:t>Thank You Card Development</a:t>
            </a:r>
            <a:endParaRPr lang="en-US" sz="2800" dirty="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13</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6" y="1526755"/>
            <a:ext cx="6330951" cy="5170646"/>
          </a:xfrm>
          <a:prstGeom prst="rect">
            <a:avLst/>
          </a:prstGeom>
        </p:spPr>
        <p:txBody>
          <a:bodyPr wrap="square" lIns="91440" tIns="45720" rIns="91440" bIns="45720" anchor="t">
            <a:spAutoFit/>
          </a:bodyPr>
          <a:lstStyle/>
          <a:p>
            <a:pPr marL="285750" indent="-285750" fontAlgn="ctr">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A global generic thank you card template has been developed for the study participant feedback survey </a:t>
            </a:r>
          </a:p>
          <a:p>
            <a:pPr marL="285750" indent="-285750" fontAlgn="ctr">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Once a country specific survey is programmed, the QR code and link will be generated</a:t>
            </a:r>
          </a:p>
          <a:p>
            <a:pPr marL="742950" lvl="1" indent="-285750" fontAlgn="ctr">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Jen will drop the QR Code and link into the matrix and alert PRR manager</a:t>
            </a:r>
          </a:p>
          <a:p>
            <a:pPr marL="1200150" lvl="2" indent="-285750">
              <a:buFont typeface="Courier New" panose="020B0604020202020204" pitchFamily="34" charset="0"/>
              <a:buChar char="o"/>
            </a:pPr>
            <a:r>
              <a:rPr lang="en-US" sz="1500" dirty="0">
                <a:solidFill>
                  <a:schemeClr val="accent1">
                    <a:lumMod val="90000"/>
                    <a:lumOff val="10000"/>
                  </a:schemeClr>
                </a:solidFill>
                <a:ea typeface="+mn-lt"/>
                <a:cs typeface="+mn-lt"/>
              </a:rPr>
              <a:t>Create a shortened simple custom URL for the thank you card.  Some patients may NOT be familiar with QR codes and may opt to type in the URL directly into browsers</a:t>
            </a:r>
            <a:endParaRPr lang="en-US" dirty="0" err="1">
              <a:solidFill>
                <a:schemeClr val="accent1">
                  <a:lumMod val="90000"/>
                  <a:lumOff val="10000"/>
                </a:schemeClr>
              </a:solidFill>
            </a:endParaRPr>
          </a:p>
          <a:p>
            <a:pPr marL="742950" lvl="1" indent="-285750">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PRR Manger will create the thank you cards using the </a:t>
            </a:r>
            <a:r>
              <a:rPr lang="en-US" sz="1500" dirty="0">
                <a:solidFill>
                  <a:schemeClr val="accent1">
                    <a:lumMod val="90000"/>
                    <a:lumOff val="10000"/>
                  </a:schemeClr>
                </a:solidFill>
                <a:hlinkClick r:id="rId3">
                  <a:extLst>
                    <a:ext uri="{A12FA001-AC4F-418D-AE19-62706E023703}">
                      <ahyp:hlinkClr xmlns:ahyp="http://schemas.microsoft.com/office/drawing/2018/hyperlinkcolor" val="tx"/>
                    </a:ext>
                  </a:extLst>
                </a:hlinkClick>
              </a:rPr>
              <a:t>editable version</a:t>
            </a:r>
            <a:endParaRPr lang="en-US" sz="1500" dirty="0">
              <a:solidFill>
                <a:schemeClr val="accent1">
                  <a:lumMod val="90000"/>
                  <a:lumOff val="10000"/>
                </a:schemeClr>
              </a:solidFill>
            </a:endParaRPr>
          </a:p>
          <a:p>
            <a:pPr marL="742950" lvl="1" indent="-285750" fontAlgn="ctr">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Two versions of the thank you card should be created and sent to the CLM</a:t>
            </a:r>
          </a:p>
          <a:p>
            <a:pPr marL="1200150" lvl="2" indent="-285750" fontAlgn="ctr">
              <a:spcBef>
                <a:spcPts val="600"/>
              </a:spcBef>
              <a:spcAft>
                <a:spcPts val="600"/>
              </a:spcAft>
              <a:buFont typeface="Courier New" panose="02070309020205020404" pitchFamily="49" charset="0"/>
              <a:buChar char="o"/>
            </a:pPr>
            <a:r>
              <a:rPr lang="en-US" sz="1500" dirty="0">
                <a:solidFill>
                  <a:schemeClr val="accent1">
                    <a:lumMod val="90000"/>
                    <a:lumOff val="10000"/>
                  </a:schemeClr>
                </a:solidFill>
              </a:rPr>
              <a:t>One for local print purposes (use editable version)</a:t>
            </a:r>
          </a:p>
          <a:p>
            <a:pPr marL="1200150" lvl="2" indent="-285750" fontAlgn="ctr">
              <a:spcBef>
                <a:spcPts val="600"/>
              </a:spcBef>
              <a:spcAft>
                <a:spcPts val="600"/>
              </a:spcAft>
              <a:buFont typeface="Courier New" panose="02070309020205020404" pitchFamily="49" charset="0"/>
              <a:buChar char="o"/>
            </a:pPr>
            <a:r>
              <a:rPr lang="en-US" sz="1500" dirty="0">
                <a:solidFill>
                  <a:schemeClr val="accent1">
                    <a:lumMod val="90000"/>
                    <a:lumOff val="10000"/>
                  </a:schemeClr>
                </a:solidFill>
              </a:rPr>
              <a:t>One for digital purposes (cut crop marks out of editable version and resave to create the digital version)</a:t>
            </a:r>
          </a:p>
          <a:p>
            <a:pPr lvl="0">
              <a:lnSpc>
                <a:spcPct val="100000"/>
              </a:lnSpc>
              <a:spcBef>
                <a:spcPts val="600"/>
              </a:spcBef>
              <a:spcAft>
                <a:spcPts val="600"/>
              </a:spcAft>
            </a:pPr>
            <a:endParaRPr lang="en-US" sz="2000" dirty="0">
              <a:solidFill>
                <a:schemeClr val="accent1">
                  <a:lumMod val="90000"/>
                  <a:lumOff val="10000"/>
                </a:schemeClr>
              </a:solidFill>
            </a:endParaRPr>
          </a:p>
        </p:txBody>
      </p:sp>
      <p:pic>
        <p:nvPicPr>
          <p:cNvPr id="6" name="Picture 5" descr="A picture containing text&#10;&#10;Description automatically generated">
            <a:extLst>
              <a:ext uri="{FF2B5EF4-FFF2-40B4-BE49-F238E27FC236}">
                <a16:creationId xmlns:a16="http://schemas.microsoft.com/office/drawing/2014/main" id="{0686930A-3B58-4776-9A96-A342B0AAE8A6}"/>
              </a:ext>
            </a:extLst>
          </p:cNvPr>
          <p:cNvPicPr>
            <a:picLocks noChangeAspect="1"/>
          </p:cNvPicPr>
          <p:nvPr/>
        </p:nvPicPr>
        <p:blipFill>
          <a:blip r:embed="rId4"/>
          <a:stretch>
            <a:fillRect/>
          </a:stretch>
        </p:blipFill>
        <p:spPr>
          <a:xfrm>
            <a:off x="7046881" y="1526755"/>
            <a:ext cx="4751526" cy="3243557"/>
          </a:xfrm>
          <a:prstGeom prst="rect">
            <a:avLst/>
          </a:prstGeom>
          <a:ln>
            <a:solidFill>
              <a:schemeClr val="tx1"/>
            </a:solidFill>
          </a:ln>
        </p:spPr>
      </p:pic>
      <p:sp>
        <p:nvSpPr>
          <p:cNvPr id="8" name="TextBox 7">
            <a:extLst>
              <a:ext uri="{FF2B5EF4-FFF2-40B4-BE49-F238E27FC236}">
                <a16:creationId xmlns:a16="http://schemas.microsoft.com/office/drawing/2014/main" id="{3B18BD71-0724-4A4C-84B7-CC3757967266}"/>
              </a:ext>
            </a:extLst>
          </p:cNvPr>
          <p:cNvSpPr txBox="1"/>
          <p:nvPr/>
        </p:nvSpPr>
        <p:spPr bwMode="gray">
          <a:xfrm>
            <a:off x="6884919" y="4842129"/>
            <a:ext cx="5075450" cy="1708160"/>
          </a:xfrm>
          <a:prstGeom prst="rect">
            <a:avLst/>
          </a:prstGeom>
          <a:noFill/>
        </p:spPr>
        <p:txBody>
          <a:bodyPr wrap="square">
            <a:spAutoFit/>
          </a:bodyPr>
          <a:lstStyle/>
          <a:p>
            <a:pPr marL="342900" indent="-342900">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Tips</a:t>
            </a:r>
          </a:p>
          <a:p>
            <a:pPr marL="742950" lvl="1" indent="-285750">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QR code should be provided in EPS format</a:t>
            </a:r>
          </a:p>
          <a:p>
            <a:pPr marL="742950" lvl="1" indent="-285750">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PRR  manager should scan QR code and check link to ensure its opening for the correct country</a:t>
            </a:r>
          </a:p>
          <a:p>
            <a:pPr marL="742950" lvl="1" indent="-285750">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Thank you card should include a footer</a:t>
            </a:r>
          </a:p>
        </p:txBody>
      </p:sp>
    </p:spTree>
    <p:extLst>
      <p:ext uri="{BB962C8B-B14F-4D97-AF65-F5344CB8AC3E}">
        <p14:creationId xmlns:p14="http://schemas.microsoft.com/office/powerpoint/2010/main" val="345162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93662EB-B956-4FA4-8B17-C2981D1B5AA3}"/>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FC0DADF2-9803-442A-B1DE-701AC13C107C}"/>
              </a:ext>
            </a:extLst>
          </p:cNvPr>
          <p:cNvSpPr>
            <a:spLocks noGrp="1"/>
          </p:cNvSpPr>
          <p:nvPr>
            <p:ph type="sldNum" sz="quarter" idx="12"/>
          </p:nvPr>
        </p:nvSpPr>
        <p:spPr/>
        <p:txBody>
          <a:bodyPr/>
          <a:lstStyle/>
          <a:p>
            <a:fld id="{EEAD9179-7A6B-4268-BEB2-F3B8EB06115B}" type="slidenum">
              <a:rPr lang="en-US" smtClean="0"/>
              <a:pPr/>
              <a:t>14</a:t>
            </a:fld>
            <a:endParaRPr lang="en-US"/>
          </a:p>
        </p:txBody>
      </p:sp>
      <p:sp>
        <p:nvSpPr>
          <p:cNvPr id="5" name="Rectangle 4">
            <a:extLst>
              <a:ext uri="{FF2B5EF4-FFF2-40B4-BE49-F238E27FC236}">
                <a16:creationId xmlns:a16="http://schemas.microsoft.com/office/drawing/2014/main" id="{2969F882-FFDF-49B4-A174-AFFC722FFF7F}"/>
              </a:ext>
            </a:extLst>
          </p:cNvPr>
          <p:cNvSpPr/>
          <p:nvPr/>
        </p:nvSpPr>
        <p:spPr>
          <a:xfrm>
            <a:off x="392006" y="1614256"/>
            <a:ext cx="10919833" cy="3749744"/>
          </a:xfrm>
          <a:prstGeom prst="rect">
            <a:avLst/>
          </a:prstGeom>
        </p:spPr>
        <p:txBody>
          <a:bodyPr wrap="square">
            <a:spAutoFit/>
          </a:bodyPr>
          <a:lstStyle/>
          <a:p>
            <a:pPr marL="285750" indent="-285750">
              <a:spcBef>
                <a:spcPts val="600"/>
              </a:spcBef>
              <a:spcAft>
                <a:spcPts val="600"/>
              </a:spcAft>
              <a:buFont typeface="Wingdings" panose="05000000000000000000" pitchFamily="2" charset="2"/>
              <a:buChar char="q"/>
            </a:pPr>
            <a:r>
              <a:rPr lang="en-US" sz="1600">
                <a:solidFill>
                  <a:schemeClr val="accent1">
                    <a:lumMod val="90000"/>
                    <a:lumOff val="10000"/>
                  </a:schemeClr>
                </a:solidFill>
              </a:rPr>
              <a:t> Upon CLM approval of the programmed survey:</a:t>
            </a:r>
          </a:p>
          <a:p>
            <a:pPr marL="800100" lvl="1" indent="-342900">
              <a:spcBef>
                <a:spcPts val="600"/>
              </a:spcBef>
              <a:spcAft>
                <a:spcPts val="600"/>
              </a:spcAft>
              <a:buFont typeface="+mj-lt"/>
              <a:buAutoNum type="arabicPeriod"/>
            </a:pPr>
            <a:r>
              <a:rPr lang="en-US" sz="1600">
                <a:solidFill>
                  <a:schemeClr val="accent1">
                    <a:lumMod val="90000"/>
                    <a:lumOff val="10000"/>
                  </a:schemeClr>
                </a:solidFill>
              </a:rPr>
              <a:t>Notify Jen via TEAMS, that CLM approval has been received</a:t>
            </a:r>
          </a:p>
          <a:p>
            <a:pPr marL="800100" lvl="1" indent="-342900">
              <a:spcBef>
                <a:spcPts val="600"/>
              </a:spcBef>
              <a:spcAft>
                <a:spcPts val="600"/>
              </a:spcAft>
              <a:buFont typeface="+mj-lt"/>
              <a:buAutoNum type="arabicPeriod"/>
            </a:pPr>
            <a:r>
              <a:rPr lang="en-US" sz="1600">
                <a:solidFill>
                  <a:schemeClr val="accent1">
                    <a:lumMod val="90000"/>
                    <a:lumOff val="10000"/>
                  </a:schemeClr>
                </a:solidFill>
              </a:rPr>
              <a:t>Request all testing data be deleted prior to launch</a:t>
            </a:r>
          </a:p>
          <a:p>
            <a:pPr marL="800100" lvl="1" indent="-342900">
              <a:spcBef>
                <a:spcPts val="600"/>
              </a:spcBef>
              <a:spcAft>
                <a:spcPts val="600"/>
              </a:spcAft>
              <a:buFont typeface="+mj-lt"/>
              <a:buAutoNum type="arabicPeriod"/>
            </a:pPr>
            <a:r>
              <a:rPr lang="en-US" sz="1600">
                <a:solidFill>
                  <a:schemeClr val="accent1">
                    <a:lumMod val="90000"/>
                    <a:lumOff val="10000"/>
                  </a:schemeClr>
                </a:solidFill>
              </a:rPr>
              <a:t>Jen will confirm that all data has been cleared and that the survey is live </a:t>
            </a:r>
          </a:p>
          <a:p>
            <a:pPr marL="800100" lvl="1" indent="-342900">
              <a:spcBef>
                <a:spcPts val="600"/>
              </a:spcBef>
              <a:spcAft>
                <a:spcPts val="600"/>
              </a:spcAft>
              <a:buFont typeface="+mj-lt"/>
              <a:buAutoNum type="arabicPeriod"/>
            </a:pPr>
            <a:endParaRPr lang="en-US" sz="1600">
              <a:solidFill>
                <a:schemeClr val="accent1">
                  <a:lumMod val="90000"/>
                  <a:lumOff val="10000"/>
                </a:schemeClr>
              </a:solidFill>
            </a:endParaRPr>
          </a:p>
          <a:p>
            <a:pPr marL="342900" indent="-342900">
              <a:spcBef>
                <a:spcPts val="600"/>
              </a:spcBef>
              <a:spcAft>
                <a:spcPts val="600"/>
              </a:spcAft>
              <a:buFont typeface="Wingdings" panose="05000000000000000000" pitchFamily="2" charset="2"/>
              <a:buChar char="q"/>
            </a:pPr>
            <a:r>
              <a:rPr lang="en-US" sz="1600">
                <a:solidFill>
                  <a:schemeClr val="accent1">
                    <a:lumMod val="90000"/>
                    <a:lumOff val="10000"/>
                  </a:schemeClr>
                </a:solidFill>
              </a:rPr>
              <a:t>Tips</a:t>
            </a:r>
          </a:p>
          <a:p>
            <a:pPr marL="800100" lvl="1" indent="-342900">
              <a:spcBef>
                <a:spcPts val="600"/>
              </a:spcBef>
              <a:spcAft>
                <a:spcPts val="600"/>
              </a:spcAft>
              <a:buFont typeface="Arial" panose="020B0604020202020204" pitchFamily="34" charset="0"/>
              <a:buChar char="•"/>
            </a:pPr>
            <a:r>
              <a:rPr lang="en-US" sz="1600">
                <a:solidFill>
                  <a:schemeClr val="accent1">
                    <a:lumMod val="90000"/>
                    <a:lumOff val="10000"/>
                  </a:schemeClr>
                </a:solidFill>
              </a:rPr>
              <a:t>Log the date the survey went live in the matrix</a:t>
            </a:r>
          </a:p>
          <a:p>
            <a:pPr marL="285750" indent="-285750">
              <a:spcBef>
                <a:spcPts val="600"/>
              </a:spcBef>
              <a:spcAft>
                <a:spcPts val="600"/>
              </a:spcAft>
              <a:buFont typeface="Wingdings" panose="05000000000000000000" pitchFamily="2" charset="2"/>
              <a:buChar char="q"/>
            </a:pPr>
            <a:endParaRPr lang="en-US">
              <a:solidFill>
                <a:schemeClr val="accent1">
                  <a:lumMod val="90000"/>
                  <a:lumOff val="10000"/>
                </a:schemeClr>
              </a:solidFill>
            </a:endParaRPr>
          </a:p>
          <a:p>
            <a:pPr marL="285750" lvl="0" indent="-285750">
              <a:lnSpc>
                <a:spcPct val="150000"/>
              </a:lnSpc>
              <a:spcBef>
                <a:spcPts val="600"/>
              </a:spcBef>
              <a:spcAft>
                <a:spcPts val="600"/>
              </a:spcAft>
              <a:buFont typeface="Wingdings" panose="05000000000000000000" pitchFamily="2" charset="2"/>
              <a:buChar char="q"/>
            </a:pPr>
            <a:endParaRPr lang="en-US">
              <a:solidFill>
                <a:schemeClr val="accent1">
                  <a:lumMod val="90000"/>
                  <a:lumOff val="10000"/>
                </a:schemeClr>
              </a:solidFill>
            </a:endParaRPr>
          </a:p>
        </p:txBody>
      </p:sp>
      <p:sp>
        <p:nvSpPr>
          <p:cNvPr id="8" name="Title 1">
            <a:extLst>
              <a:ext uri="{FF2B5EF4-FFF2-40B4-BE49-F238E27FC236}">
                <a16:creationId xmlns:a16="http://schemas.microsoft.com/office/drawing/2014/main" id="{A21345DB-6FAC-4672-BBEC-1CB3F311CA5B}"/>
              </a:ext>
            </a:extLst>
          </p:cNvPr>
          <p:cNvSpPr>
            <a:spLocks noGrp="1"/>
          </p:cNvSpPr>
          <p:nvPr>
            <p:ph type="title"/>
          </p:nvPr>
        </p:nvSpPr>
        <p:spPr>
          <a:xfrm>
            <a:off x="802269" y="262766"/>
            <a:ext cx="10763657" cy="853289"/>
          </a:xfrm>
        </p:spPr>
        <p:txBody>
          <a:bodyPr>
            <a:normAutofit/>
          </a:bodyPr>
          <a:lstStyle/>
          <a:p>
            <a:r>
              <a:rPr lang="en-US" sz="2800" dirty="0">
                <a:solidFill>
                  <a:schemeClr val="accent1">
                    <a:lumMod val="90000"/>
                    <a:lumOff val="10000"/>
                  </a:schemeClr>
                </a:solidFill>
              </a:rPr>
              <a:t>Launch of Country Specific Survey</a:t>
            </a:r>
            <a:endParaRPr lang="en-US" sz="2800" dirty="0"/>
          </a:p>
        </p:txBody>
      </p:sp>
    </p:spTree>
    <p:extLst>
      <p:ext uri="{BB962C8B-B14F-4D97-AF65-F5344CB8AC3E}">
        <p14:creationId xmlns:p14="http://schemas.microsoft.com/office/powerpoint/2010/main" val="86878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Survey Results and Analysis</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15</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6" y="1618348"/>
            <a:ext cx="7323244" cy="5232202"/>
          </a:xfrm>
          <a:prstGeom prst="rect">
            <a:avLst/>
          </a:prstGeom>
        </p:spPr>
        <p:txBody>
          <a:bodyPr wrap="square">
            <a:spAutoFit/>
          </a:bodyPr>
          <a:lstStyle/>
          <a:p>
            <a:pPr marL="285750" indent="-285750" fontAlgn="ctr">
              <a:spcBef>
                <a:spcPts val="600"/>
              </a:spcBef>
              <a:spcAft>
                <a:spcPts val="600"/>
              </a:spcAft>
              <a:buFont typeface="Wingdings" panose="05000000000000000000" pitchFamily="2" charset="2"/>
              <a:buChar char="q"/>
            </a:pPr>
            <a:r>
              <a:rPr lang="en-US" sz="1600" dirty="0">
                <a:solidFill>
                  <a:srgbClr val="00617F"/>
                </a:solidFill>
                <a:effectLst/>
                <a:latin typeface="Arial" panose="020B0604020202020204" pitchFamily="34" charset="0"/>
                <a:ea typeface="Calibri" panose="020F0502020204030204" pitchFamily="34" charset="0"/>
              </a:rPr>
              <a:t>Interim raw data</a:t>
            </a:r>
          </a:p>
          <a:p>
            <a:pPr marL="742950" lvl="1" indent="-285750" fontAlgn="ctr">
              <a:spcBef>
                <a:spcPts val="600"/>
              </a:spcBef>
              <a:spcAft>
                <a:spcPts val="600"/>
              </a:spcAft>
              <a:buFont typeface="Wingdings" panose="05000000000000000000" pitchFamily="2" charset="2"/>
              <a:buChar char="Ø"/>
            </a:pPr>
            <a:r>
              <a:rPr lang="en-US" sz="1600" dirty="0">
                <a:solidFill>
                  <a:srgbClr val="00617F"/>
                </a:solidFill>
                <a:latin typeface="Arial" panose="020B0604020202020204" pitchFamily="34" charset="0"/>
                <a:ea typeface="Calibri" panose="020F0502020204030204" pitchFamily="34" charset="0"/>
              </a:rPr>
              <a:t>Determine if interim raw data is need through the duration of the study</a:t>
            </a:r>
          </a:p>
          <a:p>
            <a:pPr marL="742950" lvl="1" indent="-285750" fontAlgn="ctr">
              <a:spcBef>
                <a:spcPts val="600"/>
              </a:spcBef>
              <a:spcAft>
                <a:spcPts val="600"/>
              </a:spcAft>
              <a:buFont typeface="Wingdings" panose="05000000000000000000" pitchFamily="2" charset="2"/>
              <a:buChar char="Ø"/>
            </a:pPr>
            <a:r>
              <a:rPr lang="en-US" sz="1600" dirty="0">
                <a:solidFill>
                  <a:srgbClr val="00617F"/>
                </a:solidFill>
                <a:effectLst/>
                <a:latin typeface="Arial" panose="020B0604020202020204" pitchFamily="34" charset="0"/>
                <a:ea typeface="Calibri" panose="020F0502020204030204" pitchFamily="34" charset="0"/>
              </a:rPr>
              <a:t>If so, align on predetermined frequency the raw data will be provided (e.g. weekly) </a:t>
            </a:r>
          </a:p>
          <a:p>
            <a:pPr marL="285750" indent="-285750" fontAlgn="ctr">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Once the survey is closed (based upon end date alignment with study team)</a:t>
            </a:r>
          </a:p>
          <a:p>
            <a:pPr marL="742950" lvl="1" indent="-285750" fontAlgn="ctr">
              <a:spcBef>
                <a:spcPts val="600"/>
              </a:spcBef>
              <a:spcAft>
                <a:spcPts val="600"/>
              </a:spcAft>
              <a:buFont typeface="Wingdings" panose="05000000000000000000" pitchFamily="2" charset="2"/>
              <a:buChar char="Ø"/>
            </a:pPr>
            <a:r>
              <a:rPr lang="en-US" sz="1600" dirty="0">
                <a:solidFill>
                  <a:schemeClr val="accent1">
                    <a:lumMod val="90000"/>
                    <a:lumOff val="10000"/>
                  </a:schemeClr>
                </a:solidFill>
              </a:rPr>
              <a:t>PRR manager to request the raw data outputs from Jen</a:t>
            </a:r>
          </a:p>
          <a:p>
            <a:pPr marL="742950" lvl="1" indent="-285750" fontAlgn="ctr">
              <a:spcBef>
                <a:spcPts val="600"/>
              </a:spcBef>
              <a:spcAft>
                <a:spcPts val="600"/>
              </a:spcAft>
              <a:buFont typeface="Wingdings" panose="05000000000000000000" pitchFamily="2" charset="2"/>
              <a:buChar char="Ø"/>
            </a:pPr>
            <a:r>
              <a:rPr lang="en-US" sz="1600" dirty="0">
                <a:solidFill>
                  <a:schemeClr val="accent1">
                    <a:lumMod val="90000"/>
                    <a:lumOff val="10000"/>
                  </a:schemeClr>
                </a:solidFill>
              </a:rPr>
              <a:t>PRR manager will be responsible for creating the results analysis and sharing the report with the study team</a:t>
            </a:r>
          </a:p>
          <a:p>
            <a:pPr marL="742950" lvl="1" indent="-285750" fontAlgn="ctr">
              <a:spcBef>
                <a:spcPts val="600"/>
              </a:spcBef>
              <a:spcAft>
                <a:spcPts val="600"/>
              </a:spcAft>
              <a:buFont typeface="Wingdings" panose="05000000000000000000" pitchFamily="2" charset="2"/>
              <a:buChar char="Ø"/>
            </a:pPr>
            <a:r>
              <a:rPr lang="en-US" sz="1600" dirty="0">
                <a:solidFill>
                  <a:schemeClr val="accent1">
                    <a:lumMod val="90000"/>
                    <a:lumOff val="10000"/>
                  </a:schemeClr>
                </a:solidFill>
              </a:rPr>
              <a:t>PRR manager will provide 1 summary analysis of the results at the close of the survey.  </a:t>
            </a:r>
          </a:p>
          <a:p>
            <a:pPr marL="1200150" lvl="2" indent="-285750" fontAlgn="ctr">
              <a:spcBef>
                <a:spcPts val="600"/>
              </a:spcBef>
              <a:spcAft>
                <a:spcPts val="600"/>
              </a:spcAft>
              <a:buFont typeface="Wingdings" panose="05000000000000000000" pitchFamily="2" charset="2"/>
              <a:buChar char="§"/>
            </a:pPr>
            <a:r>
              <a:rPr lang="en-US" sz="1600" dirty="0">
                <a:solidFill>
                  <a:schemeClr val="accent1">
                    <a:lumMod val="90000"/>
                    <a:lumOff val="10000"/>
                  </a:schemeClr>
                </a:solidFill>
              </a:rPr>
              <a:t>Analysis will focus on summary, trends and any suggested actions.  </a:t>
            </a:r>
          </a:p>
          <a:p>
            <a:pPr marL="1200150" lvl="2" indent="-285750" fontAlgn="ctr">
              <a:spcBef>
                <a:spcPts val="600"/>
              </a:spcBef>
              <a:spcAft>
                <a:spcPts val="600"/>
              </a:spcAft>
              <a:buFont typeface="Wingdings" panose="05000000000000000000" pitchFamily="2" charset="2"/>
              <a:buChar char="§"/>
            </a:pPr>
            <a:r>
              <a:rPr lang="en-US" sz="1600" dirty="0">
                <a:solidFill>
                  <a:schemeClr val="accent1">
                    <a:lumMod val="90000"/>
                    <a:lumOff val="10000"/>
                  </a:schemeClr>
                </a:solidFill>
              </a:rPr>
              <a:t>We will not be able to tease out site level information nor do we recommend doing so for privacy issues as noted. </a:t>
            </a:r>
          </a:p>
          <a:p>
            <a:pPr lvl="0">
              <a:lnSpc>
                <a:spcPct val="100000"/>
              </a:lnSpc>
              <a:spcBef>
                <a:spcPts val="600"/>
              </a:spcBef>
              <a:spcAft>
                <a:spcPts val="600"/>
              </a:spcAft>
            </a:pPr>
            <a:endParaRPr lang="en-US" sz="2000" dirty="0">
              <a:solidFill>
                <a:schemeClr val="accent1">
                  <a:lumMod val="90000"/>
                  <a:lumOff val="10000"/>
                </a:schemeClr>
              </a:solidFill>
            </a:endParaRPr>
          </a:p>
        </p:txBody>
      </p:sp>
      <p:pic>
        <p:nvPicPr>
          <p:cNvPr id="6" name="Graphic 5" descr="Blog with solid fill">
            <a:extLst>
              <a:ext uri="{FF2B5EF4-FFF2-40B4-BE49-F238E27FC236}">
                <a16:creationId xmlns:a16="http://schemas.microsoft.com/office/drawing/2014/main" id="{5A4D892F-8EA8-49E3-9AEC-B71BF552BD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81312" y="1682281"/>
            <a:ext cx="3115497" cy="3115497"/>
          </a:xfrm>
          <a:prstGeom prst="rect">
            <a:avLst/>
          </a:prstGeom>
        </p:spPr>
      </p:pic>
      <p:sp>
        <p:nvSpPr>
          <p:cNvPr id="8" name="TextBox 7">
            <a:extLst>
              <a:ext uri="{FF2B5EF4-FFF2-40B4-BE49-F238E27FC236}">
                <a16:creationId xmlns:a16="http://schemas.microsoft.com/office/drawing/2014/main" id="{C075EBEB-FFB8-4646-B563-68DC0127F022}"/>
              </a:ext>
            </a:extLst>
          </p:cNvPr>
          <p:cNvSpPr txBox="1"/>
          <p:nvPr/>
        </p:nvSpPr>
        <p:spPr bwMode="gray">
          <a:xfrm>
            <a:off x="7881312" y="4656118"/>
            <a:ext cx="2725340" cy="707886"/>
          </a:xfrm>
          <a:prstGeom prst="rect">
            <a:avLst/>
          </a:prstGeom>
          <a:noFill/>
        </p:spPr>
        <p:txBody>
          <a:bodyPr wrap="square">
            <a:spAutoFit/>
          </a:bodyPr>
          <a:lstStyle/>
          <a:p>
            <a:pPr marL="342900" indent="-342900">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Tips</a:t>
            </a:r>
          </a:p>
          <a:p>
            <a:pPr marL="742950" lvl="1" indent="-285750">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TBD</a:t>
            </a:r>
          </a:p>
        </p:txBody>
      </p:sp>
    </p:spTree>
    <p:extLst>
      <p:ext uri="{BB962C8B-B14F-4D97-AF65-F5344CB8AC3E}">
        <p14:creationId xmlns:p14="http://schemas.microsoft.com/office/powerpoint/2010/main" val="358812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B3861-8A70-4FA3-BBB7-81F5F48BDC42}"/>
              </a:ext>
            </a:extLst>
          </p:cNvPr>
          <p:cNvSpPr>
            <a:spLocks noGrp="1"/>
          </p:cNvSpPr>
          <p:nvPr>
            <p:ph type="title"/>
          </p:nvPr>
        </p:nvSpPr>
        <p:spPr>
          <a:xfrm>
            <a:off x="974672" y="278371"/>
            <a:ext cx="10763657" cy="853289"/>
          </a:xfrm>
        </p:spPr>
        <p:txBody>
          <a:bodyPr>
            <a:normAutofit fontScale="90000"/>
          </a:bodyPr>
          <a:lstStyle/>
          <a:p>
            <a:r>
              <a:rPr lang="en-US" sz="3200" dirty="0">
                <a:solidFill>
                  <a:schemeClr val="accent1">
                    <a:lumMod val="90000"/>
                    <a:lumOff val="10000"/>
                  </a:schemeClr>
                </a:solidFill>
              </a:rPr>
              <a:t>Study Participant Feedback Survey Overview </a:t>
            </a:r>
            <a:br>
              <a:rPr lang="en-US" sz="3200" dirty="0">
                <a:solidFill>
                  <a:schemeClr val="accent1">
                    <a:lumMod val="90000"/>
                    <a:lumOff val="10000"/>
                  </a:schemeClr>
                </a:solidFill>
              </a:rPr>
            </a:br>
            <a:r>
              <a:rPr lang="en-US" sz="3200" dirty="0">
                <a:solidFill>
                  <a:schemeClr val="accent1">
                    <a:lumMod val="90000"/>
                    <a:lumOff val="10000"/>
                  </a:schemeClr>
                </a:solidFill>
              </a:rPr>
              <a:t>(Internally Executed)</a:t>
            </a:r>
            <a:endParaRPr lang="en-US" sz="3200" dirty="0"/>
          </a:p>
        </p:txBody>
      </p:sp>
      <p:sp>
        <p:nvSpPr>
          <p:cNvPr id="3" name="Footer Placeholder 2">
            <a:extLst>
              <a:ext uri="{FF2B5EF4-FFF2-40B4-BE49-F238E27FC236}">
                <a16:creationId xmlns:a16="http://schemas.microsoft.com/office/drawing/2014/main" id="{BE8F27FD-7ECB-42B3-AA46-19378D540762}"/>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C63B9140-AE59-454B-96DF-C83846D24B36}"/>
              </a:ext>
            </a:extLst>
          </p:cNvPr>
          <p:cNvSpPr>
            <a:spLocks noGrp="1"/>
          </p:cNvSpPr>
          <p:nvPr>
            <p:ph type="sldNum" sz="quarter" idx="12"/>
          </p:nvPr>
        </p:nvSpPr>
        <p:spPr/>
        <p:txBody>
          <a:bodyPr/>
          <a:lstStyle/>
          <a:p>
            <a:fld id="{EEAD9179-7A6B-4268-BEB2-F3B8EB06115B}" type="slidenum">
              <a:rPr lang="en-US" smtClean="0"/>
              <a:pPr/>
              <a:t>2</a:t>
            </a:fld>
            <a:endParaRPr lang="en-US"/>
          </a:p>
        </p:txBody>
      </p:sp>
      <p:sp>
        <p:nvSpPr>
          <p:cNvPr id="5" name="Rectangle 4">
            <a:extLst>
              <a:ext uri="{FF2B5EF4-FFF2-40B4-BE49-F238E27FC236}">
                <a16:creationId xmlns:a16="http://schemas.microsoft.com/office/drawing/2014/main" id="{EE5FC99E-175E-410C-AF86-3AB9D054F389}"/>
              </a:ext>
            </a:extLst>
          </p:cNvPr>
          <p:cNvSpPr/>
          <p:nvPr/>
        </p:nvSpPr>
        <p:spPr>
          <a:xfrm>
            <a:off x="449077" y="1467476"/>
            <a:ext cx="10857355" cy="5286062"/>
          </a:xfrm>
          <a:prstGeom prst="rect">
            <a:avLst/>
          </a:prstGeom>
        </p:spPr>
        <p:txBody>
          <a:bodyPr wrap="square" lIns="91440" tIns="45720" rIns="91440" bIns="45720" anchor="t">
            <a:spAutoFit/>
          </a:bodyPr>
          <a:lstStyle/>
          <a:p>
            <a:pPr marL="342900" indent="-342900">
              <a:lnSpc>
                <a:spcPct val="150000"/>
              </a:lnSpc>
              <a:buFont typeface="Wingdings" panose="05000000000000000000" pitchFamily="2" charset="2"/>
              <a:buChar char="q"/>
            </a:pPr>
            <a:r>
              <a:rPr lang="en-US" sz="1500" dirty="0">
                <a:solidFill>
                  <a:schemeClr val="accent1">
                    <a:lumMod val="90000"/>
                    <a:lumOff val="10000"/>
                  </a:schemeClr>
                </a:solidFill>
              </a:rPr>
              <a:t>The study participant feedback survey provides an opportunity to gain feedback from patients on their clinical trial experience This survey can be executed at the end of study or during as needed. Insights gathered will be leveraged in future planning and decision making.</a:t>
            </a:r>
          </a:p>
          <a:p>
            <a:pPr marL="342900" lvl="0" indent="-342900">
              <a:lnSpc>
                <a:spcPct val="150000"/>
              </a:lnSpc>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Executing this survey internally allows us to gather insights with minimal costs and a generally faster timeframe, compared to using an external vendor.</a:t>
            </a:r>
          </a:p>
          <a:p>
            <a:pPr marL="342900" indent="-342900">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Global Data Privacy (Axel Diefenbach) review/approval for these voluntary/anonymous surveys not needed</a:t>
            </a:r>
          </a:p>
          <a:p>
            <a:pPr marL="342900" indent="-342900">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US LMR is not required since this is a post consent activity </a:t>
            </a:r>
          </a:p>
          <a:p>
            <a:pPr marL="342900" indent="-342900">
              <a:spcBef>
                <a:spcPts val="600"/>
              </a:spcBef>
              <a:spcAft>
                <a:spcPts val="600"/>
              </a:spcAft>
              <a:buFont typeface="Wingdings" panose="05000000000000000000" pitchFamily="2" charset="2"/>
              <a:buChar char="q"/>
            </a:pPr>
            <a:r>
              <a:rPr lang="en-US" sz="1500" dirty="0">
                <a:solidFill>
                  <a:schemeClr val="accent1">
                    <a:lumMod val="90000"/>
                    <a:lumOff val="10000"/>
                  </a:schemeClr>
                </a:solidFill>
              </a:rPr>
              <a:t>To manage internal workload/scope, the following items should be discussed with the study team:</a:t>
            </a:r>
          </a:p>
          <a:p>
            <a:pPr marL="800100" lvl="1" indent="-342900">
              <a:spcBef>
                <a:spcPts val="600"/>
              </a:spcBef>
              <a:spcAft>
                <a:spcPts val="600"/>
              </a:spcAft>
              <a:buFont typeface="Wingdings" panose="05000000000000000000" pitchFamily="2" charset="2"/>
              <a:buChar char="Ø"/>
            </a:pPr>
            <a:r>
              <a:rPr lang="en-US" sz="1500" dirty="0">
                <a:solidFill>
                  <a:schemeClr val="accent1">
                    <a:lumMod val="90000"/>
                    <a:lumOff val="10000"/>
                  </a:schemeClr>
                </a:solidFill>
              </a:rPr>
              <a:t>Survey is voluntary and anonymous; we do not collect any identifying patient information for follow-up purposes</a:t>
            </a:r>
          </a:p>
          <a:p>
            <a:pPr marL="800100" lvl="1" indent="-342900">
              <a:spcBef>
                <a:spcPts val="600"/>
              </a:spcBef>
              <a:spcAft>
                <a:spcPts val="600"/>
              </a:spcAft>
              <a:buFont typeface="Wingdings" panose="05000000000000000000" pitchFamily="2" charset="2"/>
              <a:buChar char="Ø"/>
            </a:pPr>
            <a:r>
              <a:rPr lang="en-US" sz="1500" dirty="0">
                <a:solidFill>
                  <a:schemeClr val="accent1">
                    <a:lumMod val="90000"/>
                    <a:lumOff val="10000"/>
                  </a:schemeClr>
                </a:solidFill>
              </a:rPr>
              <a:t>There are no open text fields; this helps to avoid any potential AE from being reported in this survey and supports us from having to back translate responses</a:t>
            </a:r>
          </a:p>
          <a:p>
            <a:pPr marL="800100" lvl="1" indent="-342900">
              <a:spcBef>
                <a:spcPts val="600"/>
              </a:spcBef>
              <a:spcAft>
                <a:spcPts val="600"/>
              </a:spcAft>
              <a:buFont typeface="Wingdings" panose="05000000000000000000" pitchFamily="2" charset="2"/>
              <a:buChar char="Ø"/>
            </a:pPr>
            <a:r>
              <a:rPr lang="en-US" sz="1500" dirty="0">
                <a:solidFill>
                  <a:schemeClr val="accent1">
                    <a:lumMod val="90000"/>
                    <a:lumOff val="10000"/>
                  </a:schemeClr>
                </a:solidFill>
              </a:rPr>
              <a:t>Recommend that the survey should be limited to no more than 10 questions</a:t>
            </a:r>
          </a:p>
          <a:p>
            <a:pPr marL="1200150" lvl="2" indent="-285750">
              <a:spcBef>
                <a:spcPts val="600"/>
              </a:spcBef>
              <a:spcAft>
                <a:spcPts val="600"/>
              </a:spcAft>
              <a:buFont typeface="Arial" panose="020B0604020202020204" pitchFamily="34" charset="0"/>
              <a:buChar char="•"/>
            </a:pPr>
            <a:r>
              <a:rPr lang="en-US" sz="1500" dirty="0">
                <a:solidFill>
                  <a:schemeClr val="accent1">
                    <a:lumMod val="90000"/>
                    <a:lumOff val="10000"/>
                  </a:schemeClr>
                </a:solidFill>
              </a:rPr>
              <a:t>Additional questions will impact the results analysis timing</a:t>
            </a:r>
          </a:p>
          <a:p>
            <a:pPr marL="342900" lvl="0" indent="-342900">
              <a:lnSpc>
                <a:spcPct val="100000"/>
              </a:lnSpc>
              <a:spcBef>
                <a:spcPts val="600"/>
              </a:spcBef>
              <a:spcAft>
                <a:spcPts val="600"/>
              </a:spcAft>
              <a:buFont typeface="Wingdings" panose="05000000000000000000" pitchFamily="2" charset="2"/>
              <a:buChar char="q"/>
            </a:pPr>
            <a:endParaRPr lang="en-US" sz="2000" dirty="0">
              <a:solidFill>
                <a:schemeClr val="accent1">
                  <a:lumMod val="90000"/>
                  <a:lumOff val="10000"/>
                </a:schemeClr>
              </a:solidFill>
            </a:endParaRPr>
          </a:p>
        </p:txBody>
      </p:sp>
    </p:spTree>
    <p:extLst>
      <p:ext uri="{BB962C8B-B14F-4D97-AF65-F5344CB8AC3E}">
        <p14:creationId xmlns:p14="http://schemas.microsoft.com/office/powerpoint/2010/main" val="24669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6080A-66F5-4272-8B02-AE67E3EB4184}"/>
              </a:ext>
            </a:extLst>
          </p:cNvPr>
          <p:cNvSpPr>
            <a:spLocks noGrp="1"/>
          </p:cNvSpPr>
          <p:nvPr>
            <p:ph type="title"/>
          </p:nvPr>
        </p:nvSpPr>
        <p:spPr>
          <a:xfrm>
            <a:off x="821532" y="385943"/>
            <a:ext cx="10763657" cy="853289"/>
          </a:xfrm>
        </p:spPr>
        <p:txBody>
          <a:bodyPr>
            <a:normAutofit/>
          </a:bodyPr>
          <a:lstStyle/>
          <a:p>
            <a:r>
              <a:rPr lang="en-US" sz="3200">
                <a:solidFill>
                  <a:schemeClr val="accent1">
                    <a:lumMod val="90000"/>
                    <a:lumOff val="10000"/>
                  </a:schemeClr>
                </a:solidFill>
              </a:rPr>
              <a:t>High Level Process Map</a:t>
            </a:r>
          </a:p>
        </p:txBody>
      </p:sp>
      <p:sp>
        <p:nvSpPr>
          <p:cNvPr id="3" name="Footer Placeholder 2">
            <a:extLst>
              <a:ext uri="{FF2B5EF4-FFF2-40B4-BE49-F238E27FC236}">
                <a16:creationId xmlns:a16="http://schemas.microsoft.com/office/drawing/2014/main" id="{65C8730F-4814-4D85-B74F-FE1F475F40E0}"/>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4B0C04CE-7F1D-48B5-921E-272DBB44D0D8}"/>
              </a:ext>
            </a:extLst>
          </p:cNvPr>
          <p:cNvSpPr>
            <a:spLocks noGrp="1"/>
          </p:cNvSpPr>
          <p:nvPr>
            <p:ph type="sldNum" sz="quarter" idx="12"/>
          </p:nvPr>
        </p:nvSpPr>
        <p:spPr/>
        <p:txBody>
          <a:bodyPr/>
          <a:lstStyle/>
          <a:p>
            <a:fld id="{EEAD9179-7A6B-4268-BEB2-F3B8EB06115B}" type="slidenum">
              <a:rPr lang="en-US" smtClean="0"/>
              <a:pPr/>
              <a:t>3</a:t>
            </a:fld>
            <a:endParaRPr lang="en-US"/>
          </a:p>
        </p:txBody>
      </p:sp>
      <p:sp>
        <p:nvSpPr>
          <p:cNvPr id="8" name="Rectangle 7">
            <a:extLst>
              <a:ext uri="{FF2B5EF4-FFF2-40B4-BE49-F238E27FC236}">
                <a16:creationId xmlns:a16="http://schemas.microsoft.com/office/drawing/2014/main" id="{C1A82C88-1595-48B6-9044-50840A99ECEA}"/>
              </a:ext>
            </a:extLst>
          </p:cNvPr>
          <p:cNvSpPr/>
          <p:nvPr/>
        </p:nvSpPr>
        <p:spPr bwMode="gray">
          <a:xfrm>
            <a:off x="333100" y="1706089"/>
            <a:ext cx="2423833" cy="853289"/>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a:p>
            <a:pPr algn="ctr"/>
            <a:endParaRPr lang="en-US" sz="1600" dirty="0">
              <a:hlinkClick r:id="rId2" action="ppaction://hlinksldjump"/>
            </a:endParaRPr>
          </a:p>
          <a:p>
            <a:pPr algn="ctr"/>
            <a:r>
              <a:rPr lang="en-US" sz="1600" dirty="0">
                <a:hlinkClick r:id="rId3" action="ppaction://hlinksldjump"/>
              </a:rPr>
              <a:t>Introduction Meeting with Study Team</a:t>
            </a:r>
            <a:endParaRPr lang="en-US" sz="1600" dirty="0"/>
          </a:p>
          <a:p>
            <a:pPr algn="ctr"/>
            <a:r>
              <a:rPr lang="en-US" sz="1600" dirty="0"/>
              <a:t>(1 day)</a:t>
            </a:r>
          </a:p>
          <a:p>
            <a:pPr algn="ctr"/>
            <a:endParaRPr lang="en-US" sz="1600" dirty="0"/>
          </a:p>
          <a:p>
            <a:pPr algn="ctr"/>
            <a:endParaRPr lang="en-US" sz="1600" dirty="0"/>
          </a:p>
        </p:txBody>
      </p:sp>
      <p:sp>
        <p:nvSpPr>
          <p:cNvPr id="9" name="Rectangle 8">
            <a:extLst>
              <a:ext uri="{FF2B5EF4-FFF2-40B4-BE49-F238E27FC236}">
                <a16:creationId xmlns:a16="http://schemas.microsoft.com/office/drawing/2014/main" id="{CA2F8E79-E3C9-48DE-B537-FA4A76C327E7}"/>
              </a:ext>
            </a:extLst>
          </p:cNvPr>
          <p:cNvSpPr/>
          <p:nvPr/>
        </p:nvSpPr>
        <p:spPr bwMode="gray">
          <a:xfrm>
            <a:off x="3355922" y="1697662"/>
            <a:ext cx="2481650" cy="853289"/>
          </a:xfrm>
          <a:prstGeom prst="rect">
            <a:avLst/>
          </a:prstGeom>
          <a:solidFill>
            <a:schemeClr val="accent1">
              <a:lumMod val="90000"/>
              <a:lumOff val="10000"/>
            </a:schemeClr>
          </a:solidFill>
          <a:ln>
            <a:solidFill>
              <a:schemeClr val="accent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3" action="ppaction://hlinksldjump"/>
              </a:rPr>
              <a:t>Survey Overview Meeting with Study Team </a:t>
            </a:r>
            <a:endParaRPr lang="en-US" sz="1600" dirty="0"/>
          </a:p>
          <a:p>
            <a:pPr algn="ctr"/>
            <a:r>
              <a:rPr lang="en-US" sz="1600" dirty="0"/>
              <a:t>(1 day)</a:t>
            </a:r>
          </a:p>
        </p:txBody>
      </p:sp>
      <p:sp>
        <p:nvSpPr>
          <p:cNvPr id="10" name="Rectangle 9">
            <a:extLst>
              <a:ext uri="{FF2B5EF4-FFF2-40B4-BE49-F238E27FC236}">
                <a16:creationId xmlns:a16="http://schemas.microsoft.com/office/drawing/2014/main" id="{C895C358-43D2-457E-BCCF-6FCA472B4E0D}"/>
              </a:ext>
            </a:extLst>
          </p:cNvPr>
          <p:cNvSpPr/>
          <p:nvPr/>
        </p:nvSpPr>
        <p:spPr bwMode="gray">
          <a:xfrm>
            <a:off x="9433480" y="1665767"/>
            <a:ext cx="2423833" cy="853289"/>
          </a:xfrm>
          <a:prstGeom prst="rect">
            <a:avLst/>
          </a:prstGeom>
          <a:solidFill>
            <a:schemeClr val="bg2">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2" action="ppaction://hlinksldjump"/>
              </a:rPr>
              <a:t>Survey Development</a:t>
            </a:r>
            <a:endParaRPr lang="en-US" sz="1600" dirty="0"/>
          </a:p>
          <a:p>
            <a:pPr algn="ctr"/>
            <a:r>
              <a:rPr lang="en-US" sz="1600" dirty="0"/>
              <a:t>(2-5 days)</a:t>
            </a:r>
          </a:p>
        </p:txBody>
      </p:sp>
      <p:sp>
        <p:nvSpPr>
          <p:cNvPr id="11" name="Rectangle 10">
            <a:extLst>
              <a:ext uri="{FF2B5EF4-FFF2-40B4-BE49-F238E27FC236}">
                <a16:creationId xmlns:a16="http://schemas.microsoft.com/office/drawing/2014/main" id="{84083709-026E-4A30-947B-05AD97D0C2BF}"/>
              </a:ext>
            </a:extLst>
          </p:cNvPr>
          <p:cNvSpPr/>
          <p:nvPr/>
        </p:nvSpPr>
        <p:spPr bwMode="gray">
          <a:xfrm>
            <a:off x="6352841" y="1690637"/>
            <a:ext cx="2423833" cy="853289"/>
          </a:xfrm>
          <a:prstGeom prst="rect">
            <a:avLst/>
          </a:prstGeom>
          <a:solidFill>
            <a:srgbClr val="D30F4B"/>
          </a:solidFill>
          <a:ln>
            <a:solidFill>
              <a:srgbClr val="D30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3" action="ppaction://hlinksldjump"/>
              </a:rPr>
              <a:t>Study Team Alignment</a:t>
            </a:r>
          </a:p>
          <a:p>
            <a:pPr algn="ctr"/>
            <a:r>
              <a:rPr lang="en-US" sz="1600" dirty="0">
                <a:hlinkClick r:id="rId3" action="ppaction://hlinksldjump"/>
              </a:rPr>
              <a:t>To Proceed</a:t>
            </a:r>
            <a:endParaRPr lang="en-US" sz="1600" dirty="0"/>
          </a:p>
          <a:p>
            <a:pPr algn="ctr"/>
            <a:r>
              <a:rPr lang="en-US" sz="1600" dirty="0"/>
              <a:t>(1 day)</a:t>
            </a:r>
          </a:p>
        </p:txBody>
      </p:sp>
      <p:sp>
        <p:nvSpPr>
          <p:cNvPr id="12" name="Rectangle 11">
            <a:extLst>
              <a:ext uri="{FF2B5EF4-FFF2-40B4-BE49-F238E27FC236}">
                <a16:creationId xmlns:a16="http://schemas.microsoft.com/office/drawing/2014/main" id="{8B00711C-D47F-423C-A14B-A4AC07BCFF3C}"/>
              </a:ext>
            </a:extLst>
          </p:cNvPr>
          <p:cNvSpPr/>
          <p:nvPr/>
        </p:nvSpPr>
        <p:spPr bwMode="gray">
          <a:xfrm>
            <a:off x="9433480" y="3233353"/>
            <a:ext cx="2423833" cy="853289"/>
          </a:xfrm>
          <a:prstGeom prst="rect">
            <a:avLst/>
          </a:prstGeom>
          <a:solidFill>
            <a:schemeClr val="accent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Study Team Survey Review</a:t>
            </a:r>
          </a:p>
          <a:p>
            <a:pPr algn="ctr"/>
            <a:r>
              <a:rPr lang="en-US" sz="1600" dirty="0"/>
              <a:t>(2-5 days)</a:t>
            </a:r>
          </a:p>
        </p:txBody>
      </p:sp>
      <p:sp>
        <p:nvSpPr>
          <p:cNvPr id="13" name="Rectangle 12">
            <a:extLst>
              <a:ext uri="{FF2B5EF4-FFF2-40B4-BE49-F238E27FC236}">
                <a16:creationId xmlns:a16="http://schemas.microsoft.com/office/drawing/2014/main" id="{0C83C456-DE02-4FFC-920A-E73DEE396295}"/>
              </a:ext>
            </a:extLst>
          </p:cNvPr>
          <p:cNvSpPr/>
          <p:nvPr/>
        </p:nvSpPr>
        <p:spPr bwMode="gray">
          <a:xfrm>
            <a:off x="6438933" y="3227607"/>
            <a:ext cx="2423833" cy="85328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4" action="ppaction://hlinksldjump"/>
              </a:rPr>
              <a:t>Create PRR Teams Channel and Folders</a:t>
            </a:r>
            <a:endParaRPr lang="en-US" sz="1600" dirty="0"/>
          </a:p>
          <a:p>
            <a:pPr algn="ctr"/>
            <a:r>
              <a:rPr lang="en-US" sz="1600" dirty="0"/>
              <a:t>(1 day)</a:t>
            </a:r>
          </a:p>
        </p:txBody>
      </p:sp>
      <p:sp>
        <p:nvSpPr>
          <p:cNvPr id="14" name="Rectangle 13">
            <a:extLst>
              <a:ext uri="{FF2B5EF4-FFF2-40B4-BE49-F238E27FC236}">
                <a16:creationId xmlns:a16="http://schemas.microsoft.com/office/drawing/2014/main" id="{E6F9EB18-4878-4BFD-89FA-C13CF51D46F6}"/>
              </a:ext>
            </a:extLst>
          </p:cNvPr>
          <p:cNvSpPr/>
          <p:nvPr/>
        </p:nvSpPr>
        <p:spPr bwMode="gray">
          <a:xfrm>
            <a:off x="3362035" y="3234633"/>
            <a:ext cx="2423833" cy="853289"/>
          </a:xfrm>
          <a:prstGeom prst="rect">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5" action="ppaction://hlinksldjump"/>
              </a:rPr>
              <a:t>Create QR Code and Link Matrix</a:t>
            </a:r>
            <a:endParaRPr lang="en-US" sz="1600" dirty="0"/>
          </a:p>
          <a:p>
            <a:pPr algn="ctr"/>
            <a:r>
              <a:rPr lang="en-US" sz="1600" dirty="0"/>
              <a:t>(1-2 days)</a:t>
            </a:r>
          </a:p>
        </p:txBody>
      </p:sp>
      <p:sp>
        <p:nvSpPr>
          <p:cNvPr id="15" name="Rectangle 14">
            <a:extLst>
              <a:ext uri="{FF2B5EF4-FFF2-40B4-BE49-F238E27FC236}">
                <a16:creationId xmlns:a16="http://schemas.microsoft.com/office/drawing/2014/main" id="{C87B883C-52EC-44BB-BCBA-D1E3445B5CD5}"/>
              </a:ext>
            </a:extLst>
          </p:cNvPr>
          <p:cNvSpPr/>
          <p:nvPr/>
        </p:nvSpPr>
        <p:spPr bwMode="gray">
          <a:xfrm>
            <a:off x="333100" y="3227607"/>
            <a:ext cx="2423833" cy="85328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hlinkClick r:id="rId6" action="ppaction://hlinksldjump"/>
              </a:rPr>
              <a:t>Core English Survey Programming</a:t>
            </a:r>
            <a:endParaRPr lang="en-US" sz="1500" dirty="0"/>
          </a:p>
          <a:p>
            <a:pPr algn="ctr"/>
            <a:r>
              <a:rPr lang="en-US" sz="1500" dirty="0"/>
              <a:t>(3-5 days)</a:t>
            </a:r>
          </a:p>
        </p:txBody>
      </p:sp>
      <p:sp>
        <p:nvSpPr>
          <p:cNvPr id="16" name="Rectangle 15">
            <a:extLst>
              <a:ext uri="{FF2B5EF4-FFF2-40B4-BE49-F238E27FC236}">
                <a16:creationId xmlns:a16="http://schemas.microsoft.com/office/drawing/2014/main" id="{398AB81A-20B6-4A02-9DFE-B3D8E135598B}"/>
              </a:ext>
            </a:extLst>
          </p:cNvPr>
          <p:cNvSpPr/>
          <p:nvPr/>
        </p:nvSpPr>
        <p:spPr bwMode="gray">
          <a:xfrm>
            <a:off x="333099" y="4628666"/>
            <a:ext cx="2423833" cy="853289"/>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hlinkClick r:id="rId7" action="ppaction://hlinksldjump"/>
              </a:rPr>
              <a:t>Translations, CLM Engagement and EC Approvals</a:t>
            </a:r>
            <a:endParaRPr lang="en-US" sz="1500" dirty="0"/>
          </a:p>
          <a:p>
            <a:pPr algn="ctr"/>
            <a:r>
              <a:rPr lang="en-US" sz="1500" dirty="0"/>
              <a:t>(1-3 weeks)</a:t>
            </a:r>
          </a:p>
        </p:txBody>
      </p:sp>
      <p:sp>
        <p:nvSpPr>
          <p:cNvPr id="17" name="Rectangle 16">
            <a:extLst>
              <a:ext uri="{FF2B5EF4-FFF2-40B4-BE49-F238E27FC236}">
                <a16:creationId xmlns:a16="http://schemas.microsoft.com/office/drawing/2014/main" id="{AE80C3F6-2FE0-466F-A561-B03A6B01B436}"/>
              </a:ext>
            </a:extLst>
          </p:cNvPr>
          <p:cNvSpPr/>
          <p:nvPr/>
        </p:nvSpPr>
        <p:spPr bwMode="gray">
          <a:xfrm>
            <a:off x="3363152" y="4628666"/>
            <a:ext cx="2423833" cy="853289"/>
          </a:xfrm>
          <a:prstGeom prst="rect">
            <a:avLst/>
          </a:prstGeom>
          <a:solidFill>
            <a:schemeClr val="accent3">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hlinkClick r:id="rId8" action="ppaction://hlinksldjump"/>
              </a:rPr>
              <a:t>Country Programming </a:t>
            </a:r>
            <a:r>
              <a:rPr lang="en-US" sz="1500" dirty="0"/>
              <a:t>and </a:t>
            </a:r>
            <a:r>
              <a:rPr lang="en-US" sz="1500" dirty="0">
                <a:hlinkClick r:id="rId9" action="ppaction://hlinksldjump"/>
              </a:rPr>
              <a:t>Thank You Card Development</a:t>
            </a:r>
            <a:endParaRPr lang="en-US" sz="1500" dirty="0"/>
          </a:p>
          <a:p>
            <a:pPr algn="ctr"/>
            <a:r>
              <a:rPr lang="en-US" sz="1500" dirty="0"/>
              <a:t>(3-5 days)</a:t>
            </a:r>
          </a:p>
        </p:txBody>
      </p:sp>
      <p:sp>
        <p:nvSpPr>
          <p:cNvPr id="18" name="TextBox 17">
            <a:extLst>
              <a:ext uri="{FF2B5EF4-FFF2-40B4-BE49-F238E27FC236}">
                <a16:creationId xmlns:a16="http://schemas.microsoft.com/office/drawing/2014/main" id="{B61CA8A9-8878-425C-8272-4685BB505D17}"/>
              </a:ext>
            </a:extLst>
          </p:cNvPr>
          <p:cNvSpPr txBox="1"/>
          <p:nvPr/>
        </p:nvSpPr>
        <p:spPr bwMode="gray">
          <a:xfrm>
            <a:off x="3030460" y="5813689"/>
            <a:ext cx="8229600" cy="658368"/>
          </a:xfrm>
          <a:prstGeom prst="rect">
            <a:avLst/>
          </a:prstGeom>
          <a:noFill/>
        </p:spPr>
        <p:txBody>
          <a:bodyPr wrap="square" lIns="0" tIns="0" rIns="0" bIns="0" rtlCol="0">
            <a:noAutofit/>
          </a:bodyPr>
          <a:lstStyle/>
          <a:p>
            <a:r>
              <a:rPr lang="en-US" sz="2800" i="1" dirty="0">
                <a:solidFill>
                  <a:schemeClr val="accent1">
                    <a:lumMod val="90000"/>
                    <a:lumOff val="10000"/>
                  </a:schemeClr>
                </a:solidFill>
              </a:rPr>
              <a:t>Note:  some activities may occur in parallel</a:t>
            </a:r>
          </a:p>
        </p:txBody>
      </p:sp>
      <p:sp>
        <p:nvSpPr>
          <p:cNvPr id="19" name="Arrow: Right 18">
            <a:extLst>
              <a:ext uri="{FF2B5EF4-FFF2-40B4-BE49-F238E27FC236}">
                <a16:creationId xmlns:a16="http://schemas.microsoft.com/office/drawing/2014/main" id="{DBEDE440-A134-441E-AEAE-29ED5D88B7E1}"/>
              </a:ext>
            </a:extLst>
          </p:cNvPr>
          <p:cNvSpPr/>
          <p:nvPr/>
        </p:nvSpPr>
        <p:spPr bwMode="gray">
          <a:xfrm>
            <a:off x="2866192" y="4873375"/>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203B54F9-D408-4B7E-81F0-E2F1DFDB5F97}"/>
              </a:ext>
            </a:extLst>
          </p:cNvPr>
          <p:cNvSpPr/>
          <p:nvPr/>
        </p:nvSpPr>
        <p:spPr bwMode="gray">
          <a:xfrm>
            <a:off x="2804106" y="2014050"/>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083CD138-BD05-4C58-A438-62BA1F6B7A7D}"/>
              </a:ext>
            </a:extLst>
          </p:cNvPr>
          <p:cNvSpPr/>
          <p:nvPr/>
        </p:nvSpPr>
        <p:spPr bwMode="gray">
          <a:xfrm rot="5400000">
            <a:off x="1323754" y="4151027"/>
            <a:ext cx="442520" cy="432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34A8DF6F-BB3A-4593-8E5A-B0336B043634}"/>
              </a:ext>
            </a:extLst>
          </p:cNvPr>
          <p:cNvSpPr/>
          <p:nvPr/>
        </p:nvSpPr>
        <p:spPr bwMode="gray">
          <a:xfrm>
            <a:off x="8878723" y="1873041"/>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FB8BD266-059B-4BD4-B61B-80CF5215581B}"/>
              </a:ext>
            </a:extLst>
          </p:cNvPr>
          <p:cNvSpPr/>
          <p:nvPr/>
        </p:nvSpPr>
        <p:spPr bwMode="gray">
          <a:xfrm rot="10800000">
            <a:off x="8921769" y="3449468"/>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C76B96BF-79AA-4E59-BBB7-E84357D3E33C}"/>
              </a:ext>
            </a:extLst>
          </p:cNvPr>
          <p:cNvSpPr/>
          <p:nvPr/>
        </p:nvSpPr>
        <p:spPr bwMode="gray">
          <a:xfrm rot="10800000">
            <a:off x="5865847" y="3404626"/>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Right 27">
            <a:extLst>
              <a:ext uri="{FF2B5EF4-FFF2-40B4-BE49-F238E27FC236}">
                <a16:creationId xmlns:a16="http://schemas.microsoft.com/office/drawing/2014/main" id="{3902E0C9-D71F-4B1E-A435-94EE0C1A1FCB}"/>
              </a:ext>
            </a:extLst>
          </p:cNvPr>
          <p:cNvSpPr/>
          <p:nvPr/>
        </p:nvSpPr>
        <p:spPr bwMode="gray">
          <a:xfrm rot="10800000">
            <a:off x="2788949" y="3463368"/>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Right 28">
            <a:extLst>
              <a:ext uri="{FF2B5EF4-FFF2-40B4-BE49-F238E27FC236}">
                <a16:creationId xmlns:a16="http://schemas.microsoft.com/office/drawing/2014/main" id="{7A058E9A-6585-4F44-88BC-858B5921A15D}"/>
              </a:ext>
            </a:extLst>
          </p:cNvPr>
          <p:cNvSpPr/>
          <p:nvPr/>
        </p:nvSpPr>
        <p:spPr bwMode="gray">
          <a:xfrm>
            <a:off x="5899261" y="1980725"/>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B9D8A134-BB1C-4065-BDDF-BC4FFF400A02}"/>
              </a:ext>
            </a:extLst>
          </p:cNvPr>
          <p:cNvSpPr/>
          <p:nvPr/>
        </p:nvSpPr>
        <p:spPr bwMode="gray">
          <a:xfrm rot="5400000">
            <a:off x="10424136" y="2617527"/>
            <a:ext cx="442520" cy="432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95DAFB54-9C54-419D-B408-EC739307DAF6}"/>
              </a:ext>
            </a:extLst>
          </p:cNvPr>
          <p:cNvSpPr/>
          <p:nvPr/>
        </p:nvSpPr>
        <p:spPr bwMode="gray">
          <a:xfrm>
            <a:off x="6468434" y="4633457"/>
            <a:ext cx="2423833" cy="853289"/>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9" action="ppaction://hlinksldjump"/>
              </a:rPr>
              <a:t>Launch</a:t>
            </a:r>
            <a:endParaRPr lang="en-US" sz="1600" dirty="0"/>
          </a:p>
          <a:p>
            <a:pPr algn="ctr"/>
            <a:r>
              <a:rPr lang="en-US" sz="1600" dirty="0"/>
              <a:t>(1 day)</a:t>
            </a:r>
          </a:p>
        </p:txBody>
      </p:sp>
      <p:sp>
        <p:nvSpPr>
          <p:cNvPr id="31" name="Arrow: Right 30">
            <a:extLst>
              <a:ext uri="{FF2B5EF4-FFF2-40B4-BE49-F238E27FC236}">
                <a16:creationId xmlns:a16="http://schemas.microsoft.com/office/drawing/2014/main" id="{438B1802-CC14-481F-B9ED-417CF3D59174}"/>
              </a:ext>
            </a:extLst>
          </p:cNvPr>
          <p:cNvSpPr/>
          <p:nvPr/>
        </p:nvSpPr>
        <p:spPr bwMode="gray">
          <a:xfrm>
            <a:off x="8921769" y="4818353"/>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Right 31">
            <a:extLst>
              <a:ext uri="{FF2B5EF4-FFF2-40B4-BE49-F238E27FC236}">
                <a16:creationId xmlns:a16="http://schemas.microsoft.com/office/drawing/2014/main" id="{5D1BDE0E-CAF2-47E0-A025-091ED68BF36A}"/>
              </a:ext>
            </a:extLst>
          </p:cNvPr>
          <p:cNvSpPr/>
          <p:nvPr/>
        </p:nvSpPr>
        <p:spPr bwMode="gray">
          <a:xfrm>
            <a:off x="5971474" y="4810539"/>
            <a:ext cx="452708" cy="438739"/>
          </a:xfrm>
          <a:prstGeom prst="rightArrow">
            <a:avLst/>
          </a:prstGeom>
          <a:solidFill>
            <a:srgbClr val="00B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085A5CA-3B22-4FBB-AF53-770DEF851722}"/>
              </a:ext>
            </a:extLst>
          </p:cNvPr>
          <p:cNvSpPr/>
          <p:nvPr/>
        </p:nvSpPr>
        <p:spPr bwMode="gray">
          <a:xfrm>
            <a:off x="9433480" y="4653909"/>
            <a:ext cx="2423833" cy="853289"/>
          </a:xfrm>
          <a:prstGeom prst="rect">
            <a:avLst/>
          </a:prstGeom>
          <a:solidFill>
            <a:schemeClr val="accent3">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hlinkClick r:id="rId10" action="ppaction://hlinksldjump"/>
              </a:rPr>
              <a:t>Create summary and share results</a:t>
            </a:r>
            <a:endParaRPr lang="en-US" sz="1600" dirty="0"/>
          </a:p>
          <a:p>
            <a:pPr algn="ctr"/>
            <a:r>
              <a:rPr lang="en-US" sz="1600" dirty="0"/>
              <a:t>(2 weeks)</a:t>
            </a:r>
          </a:p>
        </p:txBody>
      </p:sp>
    </p:spTree>
    <p:extLst>
      <p:ext uri="{BB962C8B-B14F-4D97-AF65-F5344CB8AC3E}">
        <p14:creationId xmlns:p14="http://schemas.microsoft.com/office/powerpoint/2010/main" val="90830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Study Team Engagement &amp; Alignment</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4</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6" y="1498384"/>
            <a:ext cx="6675000" cy="5632311"/>
          </a:xfrm>
          <a:prstGeom prst="rect">
            <a:avLst/>
          </a:prstGeom>
        </p:spPr>
        <p:txBody>
          <a:bodyPr wrap="square">
            <a:spAutoFit/>
          </a:bodyPr>
          <a:lstStyle/>
          <a:p>
            <a:pPr marL="285750" lvl="0" indent="-285750">
              <a:lnSpc>
                <a:spcPct val="100000"/>
              </a:lnSpc>
              <a:spcBef>
                <a:spcPts val="600"/>
              </a:spcBef>
              <a:spcAft>
                <a:spcPts val="600"/>
              </a:spcAft>
              <a:buFont typeface="Wingdings" panose="05000000000000000000" pitchFamily="2" charset="2"/>
              <a:buChar char="q"/>
            </a:pPr>
            <a:r>
              <a:rPr lang="en-US" sz="1400" dirty="0">
                <a:solidFill>
                  <a:schemeClr val="accent1">
                    <a:lumMod val="90000"/>
                    <a:lumOff val="10000"/>
                  </a:schemeClr>
                </a:solidFill>
              </a:rPr>
              <a:t>Study Team Engagement</a:t>
            </a:r>
          </a:p>
          <a:p>
            <a:pPr marL="742950" lvl="1" indent="-285750">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During your initial introduction meeting with the study team, ask the study team if there is an interest in conducting a study participant feedback survey</a:t>
            </a:r>
          </a:p>
          <a:p>
            <a:pPr marL="742950" lvl="1" indent="-285750">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If the study team is open to learn more, set-up a follow-up meeting to review the </a:t>
            </a:r>
            <a:r>
              <a:rPr lang="en-US" sz="1400" dirty="0">
                <a:solidFill>
                  <a:schemeClr val="accent1">
                    <a:lumMod val="90000"/>
                    <a:lumOff val="10000"/>
                  </a:schemeClr>
                </a:solidFill>
                <a:hlinkClick r:id="rId2"/>
              </a:rPr>
              <a:t>Study Participant Feedback Survey Overview </a:t>
            </a:r>
            <a:r>
              <a:rPr lang="en-US" sz="1400" dirty="0">
                <a:solidFill>
                  <a:schemeClr val="accent1">
                    <a:lumMod val="90000"/>
                    <a:lumOff val="10000"/>
                  </a:schemeClr>
                </a:solidFill>
              </a:rPr>
              <a:t>which details all logistics, roles and responsibilities</a:t>
            </a:r>
          </a:p>
          <a:p>
            <a:pPr marL="285750" indent="-285750">
              <a:spcBef>
                <a:spcPts val="600"/>
              </a:spcBef>
              <a:spcAft>
                <a:spcPts val="600"/>
              </a:spcAft>
              <a:buFont typeface="Wingdings" panose="05000000000000000000" pitchFamily="2" charset="2"/>
              <a:buChar char="q"/>
            </a:pPr>
            <a:r>
              <a:rPr lang="en-US" sz="1400" dirty="0">
                <a:solidFill>
                  <a:schemeClr val="accent1">
                    <a:lumMod val="90000"/>
                    <a:lumOff val="10000"/>
                  </a:schemeClr>
                </a:solidFill>
              </a:rPr>
              <a:t>Study Team Alignment</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Goal/intent of survey, format of survey and budget should be considered to determine if you will use this internal process or need to engage an external vendor</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Make sure the objective and goal of the survey is agreed upon and study team manages all PIIC related development to be inclusive of conducting the survey so that a stand alone PIIC is not needed later on.</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If the study team agrees to move forward, align upfront with study team on survey reviewers, which may include:</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GCL, CPM, </a:t>
            </a:r>
            <a:r>
              <a:rPr lang="en-US" sz="1400" dirty="0" err="1">
                <a:solidFill>
                  <a:schemeClr val="accent1">
                    <a:lumMod val="90000"/>
                    <a:lumOff val="10000"/>
                  </a:schemeClr>
                </a:solidFill>
              </a:rPr>
              <a:t>StM</a:t>
            </a:r>
            <a:r>
              <a:rPr lang="en-US" sz="1400" dirty="0">
                <a:solidFill>
                  <a:schemeClr val="accent1">
                    <a:lumMod val="90000"/>
                    <a:lumOff val="10000"/>
                  </a:schemeClr>
                </a:solidFill>
              </a:rPr>
              <a:t>, SLM, DCT (if applicable), CTTS, FS</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You are now ready to begin the survey development</a:t>
            </a:r>
          </a:p>
          <a:p>
            <a:pPr marL="742950" lvl="1" indent="-285750">
              <a:spcBef>
                <a:spcPts val="600"/>
              </a:spcBef>
              <a:spcAft>
                <a:spcPts val="600"/>
              </a:spcAft>
              <a:buFont typeface="Arial" panose="020B0604020202020204" pitchFamily="34" charset="0"/>
              <a:buChar char="•"/>
            </a:pPr>
            <a:endParaRPr lang="en-US" dirty="0">
              <a:solidFill>
                <a:schemeClr val="accent1">
                  <a:lumMod val="90000"/>
                  <a:lumOff val="10000"/>
                </a:schemeClr>
              </a:solidFill>
            </a:endParaRPr>
          </a:p>
        </p:txBody>
      </p:sp>
      <p:pic>
        <p:nvPicPr>
          <p:cNvPr id="15" name="Picture 14" descr="Collaborative meeting table">
            <a:extLst>
              <a:ext uri="{FF2B5EF4-FFF2-40B4-BE49-F238E27FC236}">
                <a16:creationId xmlns:a16="http://schemas.microsoft.com/office/drawing/2014/main" id="{36251F78-175B-4C0B-8433-33B14694DF40}"/>
              </a:ext>
            </a:extLst>
          </p:cNvPr>
          <p:cNvPicPr>
            <a:picLocks noChangeAspect="1"/>
          </p:cNvPicPr>
          <p:nvPr/>
        </p:nvPicPr>
        <p:blipFill>
          <a:blip r:embed="rId3"/>
          <a:stretch>
            <a:fillRect/>
          </a:stretch>
        </p:blipFill>
        <p:spPr>
          <a:xfrm>
            <a:off x="7570196" y="1986443"/>
            <a:ext cx="4353787" cy="2449095"/>
          </a:xfrm>
          <a:prstGeom prst="rect">
            <a:avLst/>
          </a:prstGeom>
          <a:ln>
            <a:solidFill>
              <a:schemeClr val="accent1"/>
            </a:solidFill>
          </a:ln>
        </p:spPr>
      </p:pic>
      <p:sp>
        <p:nvSpPr>
          <p:cNvPr id="8" name="TextBox 7">
            <a:extLst>
              <a:ext uri="{FF2B5EF4-FFF2-40B4-BE49-F238E27FC236}">
                <a16:creationId xmlns:a16="http://schemas.microsoft.com/office/drawing/2014/main" id="{4378CFB6-5D01-42B2-9A62-EAF9CEB7BD11}"/>
              </a:ext>
            </a:extLst>
          </p:cNvPr>
          <p:cNvSpPr txBox="1"/>
          <p:nvPr/>
        </p:nvSpPr>
        <p:spPr bwMode="gray">
          <a:xfrm>
            <a:off x="7526814" y="4849627"/>
            <a:ext cx="4175716" cy="892552"/>
          </a:xfrm>
          <a:prstGeom prst="rect">
            <a:avLst/>
          </a:prstGeom>
          <a:noFill/>
        </p:spPr>
        <p:txBody>
          <a:bodyPr wrap="square">
            <a:spAutoFit/>
          </a:bodyPr>
          <a:lstStyle/>
          <a:p>
            <a:pPr marL="285750" indent="-285750">
              <a:spcBef>
                <a:spcPts val="600"/>
              </a:spcBef>
              <a:spcAft>
                <a:spcPts val="600"/>
              </a:spcAft>
              <a:buFont typeface="Wingdings" panose="05000000000000000000" pitchFamily="2" charset="2"/>
              <a:buChar char="q"/>
            </a:pPr>
            <a:r>
              <a:rPr lang="en-US" sz="1400" dirty="0">
                <a:solidFill>
                  <a:schemeClr val="accent1">
                    <a:lumMod val="90000"/>
                    <a:lumOff val="10000"/>
                  </a:schemeClr>
                </a:solidFill>
              </a:rPr>
              <a:t>Links:</a:t>
            </a:r>
          </a:p>
          <a:p>
            <a:pPr marL="742950" lvl="1" indent="-285750">
              <a:spcBef>
                <a:spcPts val="600"/>
              </a:spcBef>
              <a:spcAft>
                <a:spcPts val="600"/>
              </a:spcAft>
              <a:buFont typeface="Arial" panose="020B0604020202020204" pitchFamily="34" charset="0"/>
              <a:buChar char="•"/>
            </a:pPr>
            <a:r>
              <a:rPr lang="en-US" sz="1400">
                <a:solidFill>
                  <a:schemeClr val="accent1">
                    <a:lumMod val="90000"/>
                    <a:lumOff val="10000"/>
                  </a:schemeClr>
                </a:solidFill>
                <a:hlinkClick r:id="rId4"/>
              </a:rPr>
              <a:t>Study Participant Feedback </a:t>
            </a:r>
            <a:r>
              <a:rPr lang="en-US" sz="1400" dirty="0">
                <a:solidFill>
                  <a:schemeClr val="accent1">
                    <a:lumMod val="90000"/>
                    <a:lumOff val="10000"/>
                  </a:schemeClr>
                </a:solidFill>
                <a:hlinkClick r:id="rId4"/>
              </a:rPr>
              <a:t>Survey Documents</a:t>
            </a:r>
            <a:endParaRPr lang="en-US" sz="1400" dirty="0">
              <a:solidFill>
                <a:schemeClr val="accent1">
                  <a:lumMod val="90000"/>
                  <a:lumOff val="10000"/>
                </a:schemeClr>
              </a:solidFill>
            </a:endParaRPr>
          </a:p>
        </p:txBody>
      </p:sp>
    </p:spTree>
    <p:extLst>
      <p:ext uri="{BB962C8B-B14F-4D97-AF65-F5344CB8AC3E}">
        <p14:creationId xmlns:p14="http://schemas.microsoft.com/office/powerpoint/2010/main" val="303820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974672" y="364390"/>
            <a:ext cx="10763657" cy="853289"/>
          </a:xfrm>
        </p:spPr>
        <p:txBody>
          <a:bodyPr>
            <a:normAutofit/>
          </a:bodyPr>
          <a:lstStyle/>
          <a:p>
            <a:r>
              <a:rPr lang="en-US" sz="3200" dirty="0">
                <a:solidFill>
                  <a:schemeClr val="accent1">
                    <a:lumMod val="90000"/>
                    <a:lumOff val="10000"/>
                  </a:schemeClr>
                </a:solidFill>
              </a:rPr>
              <a:t>Considerations for Survey Development</a:t>
            </a:r>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5</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452083" y="1568106"/>
            <a:ext cx="10549292" cy="4278094"/>
          </a:xfrm>
          <a:prstGeom prst="rect">
            <a:avLst/>
          </a:prstGeom>
        </p:spPr>
        <p:txBody>
          <a:bodyPr wrap="square" lIns="91440" tIns="45720" rIns="91440" bIns="45720" anchor="t">
            <a:spAutoFit/>
          </a:bodyPr>
          <a:lstStyle/>
          <a:p>
            <a:pPr marL="342900" lvl="0" indent="-34290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Items to cover off with the study team</a:t>
            </a:r>
          </a:p>
          <a:p>
            <a:pPr marL="800100" lvl="1" indent="-342900">
              <a:spcBef>
                <a:spcPts val="600"/>
              </a:spcBef>
              <a:spcAft>
                <a:spcPts val="600"/>
              </a:spcAft>
              <a:buFont typeface="Arial" panose="05000000000000000000" pitchFamily="2" charset="2"/>
              <a:buChar char="•"/>
            </a:pPr>
            <a:r>
              <a:rPr lang="en-US" sz="1600" dirty="0">
                <a:solidFill>
                  <a:schemeClr val="accent1">
                    <a:lumMod val="90000"/>
                    <a:lumOff val="10000"/>
                  </a:schemeClr>
                </a:solidFill>
              </a:rPr>
              <a:t>Is Site identification relevant? </a:t>
            </a:r>
          </a:p>
          <a:p>
            <a:pPr marL="1257300" lvl="2" indent="-342900">
              <a:spcBef>
                <a:spcPts val="600"/>
              </a:spcBef>
              <a:spcAft>
                <a:spcPts val="600"/>
              </a:spcAft>
              <a:buFont typeface="Courier New" panose="05000000000000000000" pitchFamily="2" charset="2"/>
              <a:buChar char="o"/>
            </a:pPr>
            <a:r>
              <a:rPr lang="en-US" sz="1600" dirty="0">
                <a:solidFill>
                  <a:schemeClr val="accent1">
                    <a:lumMod val="90000"/>
                    <a:lumOff val="10000"/>
                  </a:schemeClr>
                </a:solidFill>
              </a:rPr>
              <a:t>Will survey responses be provided in time to collect site specific data to share and adjust or retrain if necessary? If not, collect participant Country only</a:t>
            </a:r>
          </a:p>
          <a:p>
            <a:pPr marL="800100" lvl="1" indent="-342900">
              <a:spcBef>
                <a:spcPts val="600"/>
              </a:spcBef>
              <a:spcAft>
                <a:spcPts val="600"/>
              </a:spcAft>
              <a:buFont typeface="Arial" panose="05000000000000000000" pitchFamily="2" charset="2"/>
              <a:buChar char="•"/>
            </a:pPr>
            <a:r>
              <a:rPr lang="en-US" sz="1600" dirty="0">
                <a:solidFill>
                  <a:schemeClr val="accent1">
                    <a:lumMod val="90000"/>
                    <a:lumOff val="10000"/>
                  </a:schemeClr>
                </a:solidFill>
              </a:rPr>
              <a:t>CLMs should complete any local LMR requirements as part of ICR translations </a:t>
            </a:r>
          </a:p>
          <a:p>
            <a:pPr marL="800100" lvl="1" indent="-342900">
              <a:spcBef>
                <a:spcPts val="600"/>
              </a:spcBef>
              <a:spcAft>
                <a:spcPts val="600"/>
              </a:spcAft>
              <a:buFont typeface="Arial" panose="05000000000000000000" pitchFamily="2" charset="2"/>
              <a:buChar char="•"/>
            </a:pPr>
            <a:r>
              <a:rPr lang="en-US" sz="1600" dirty="0">
                <a:solidFill>
                  <a:schemeClr val="accent1">
                    <a:lumMod val="90000"/>
                    <a:lumOff val="10000"/>
                  </a:schemeClr>
                </a:solidFill>
              </a:rPr>
              <a:t>As a sponsor we have limited tracking ability since cannot have direct patient contact</a:t>
            </a:r>
          </a:p>
          <a:p>
            <a:pPr marL="1257300" lvl="2" indent="-342900">
              <a:spcBef>
                <a:spcPts val="600"/>
              </a:spcBef>
              <a:spcAft>
                <a:spcPts val="600"/>
              </a:spcAft>
              <a:buFont typeface="Courier New" panose="05000000000000000000" pitchFamily="2" charset="2"/>
              <a:buChar char="o"/>
            </a:pPr>
            <a:r>
              <a:rPr lang="en-US" sz="1600" dirty="0">
                <a:solidFill>
                  <a:schemeClr val="accent1">
                    <a:lumMod val="90000"/>
                    <a:lumOff val="10000"/>
                  </a:schemeClr>
                </a:solidFill>
              </a:rPr>
              <a:t>Study team may discuss tracking via CLM/CRA support to follow-up with those patients who have consented to take the survey</a:t>
            </a:r>
            <a:endParaRPr lang="en-US" dirty="0">
              <a:solidFill>
                <a:schemeClr val="accent1">
                  <a:lumMod val="90000"/>
                  <a:lumOff val="10000"/>
                </a:schemeClr>
              </a:solidFill>
            </a:endParaRPr>
          </a:p>
          <a:p>
            <a:pPr marL="800100" lvl="1" indent="-342900">
              <a:spcBef>
                <a:spcPts val="600"/>
              </a:spcBef>
              <a:spcAft>
                <a:spcPts val="600"/>
              </a:spcAft>
              <a:buFont typeface="Arial" panose="05000000000000000000" pitchFamily="2" charset="2"/>
              <a:buChar char="•"/>
            </a:pPr>
            <a:r>
              <a:rPr lang="en-US" sz="1600" dirty="0">
                <a:solidFill>
                  <a:schemeClr val="accent1">
                    <a:lumMod val="90000"/>
                    <a:lumOff val="10000"/>
                  </a:schemeClr>
                </a:solidFill>
              </a:rPr>
              <a:t>Thank you cards can be shared with patients by providing them a printed card, or sent via mail or email</a:t>
            </a:r>
          </a:p>
          <a:p>
            <a:pPr marL="800100" lvl="1" indent="-342900">
              <a:spcBef>
                <a:spcPts val="600"/>
              </a:spcBef>
              <a:spcAft>
                <a:spcPts val="600"/>
              </a:spcAft>
              <a:buFont typeface="Arial" panose="05000000000000000000" pitchFamily="2" charset="2"/>
              <a:buChar char="•"/>
            </a:pPr>
            <a:r>
              <a:rPr lang="en-US" sz="1600" dirty="0">
                <a:solidFill>
                  <a:schemeClr val="accent1">
                    <a:lumMod val="90000"/>
                    <a:lumOff val="10000"/>
                  </a:schemeClr>
                </a:solidFill>
              </a:rPr>
              <a:t>If final survey questions cannot be decided at time of PRR Material Submission, include all potential questions so that you have approval for use of all questions but program only those determined to be final</a:t>
            </a:r>
            <a:endParaRPr lang="en-US" sz="1400" dirty="0">
              <a:solidFill>
                <a:schemeClr val="accent1">
                  <a:lumMod val="90000"/>
                  <a:lumOff val="10000"/>
                </a:schemeClr>
              </a:solidFill>
            </a:endParaRPr>
          </a:p>
          <a:p>
            <a:pPr lvl="0">
              <a:lnSpc>
                <a:spcPct val="100000"/>
              </a:lnSpc>
              <a:spcBef>
                <a:spcPts val="600"/>
              </a:spcBef>
              <a:spcAft>
                <a:spcPts val="600"/>
              </a:spcAft>
            </a:pPr>
            <a:endParaRPr lang="en-US" sz="1600" dirty="0">
              <a:solidFill>
                <a:schemeClr val="accent1">
                  <a:lumMod val="90000"/>
                  <a:lumOff val="10000"/>
                </a:schemeClr>
              </a:solidFill>
            </a:endParaRPr>
          </a:p>
        </p:txBody>
      </p:sp>
    </p:spTree>
    <p:extLst>
      <p:ext uri="{BB962C8B-B14F-4D97-AF65-F5344CB8AC3E}">
        <p14:creationId xmlns:p14="http://schemas.microsoft.com/office/powerpoint/2010/main" val="11436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974672" y="364390"/>
            <a:ext cx="10763657" cy="853289"/>
          </a:xfrm>
        </p:spPr>
        <p:txBody>
          <a:bodyPr>
            <a:normAutofit/>
          </a:bodyPr>
          <a:lstStyle/>
          <a:p>
            <a:r>
              <a:rPr lang="en-US" sz="3200" dirty="0">
                <a:solidFill>
                  <a:schemeClr val="accent1">
                    <a:lumMod val="90000"/>
                    <a:lumOff val="10000"/>
                  </a:schemeClr>
                </a:solidFill>
              </a:rPr>
              <a:t>Study Participant Feedback Survey Development</a:t>
            </a:r>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6</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452084" y="1568106"/>
            <a:ext cx="4067666" cy="4093428"/>
          </a:xfrm>
          <a:prstGeom prst="rect">
            <a:avLst/>
          </a:prstGeom>
        </p:spPr>
        <p:txBody>
          <a:bodyPr wrap="square">
            <a:spAutoFit/>
          </a:bodyPr>
          <a:lstStyle/>
          <a:p>
            <a:pPr marL="342900" lvl="0" indent="-342900">
              <a:lnSpc>
                <a:spcPct val="100000"/>
              </a:lnSpc>
              <a:spcBef>
                <a:spcPts val="600"/>
              </a:spcBef>
              <a:spcAft>
                <a:spcPts val="600"/>
              </a:spcAft>
              <a:buFont typeface="Wingdings" panose="05000000000000000000" pitchFamily="2" charset="2"/>
              <a:buChar char="q"/>
            </a:pPr>
            <a:r>
              <a:rPr lang="en-US" sz="1600">
                <a:solidFill>
                  <a:schemeClr val="accent1">
                    <a:lumMod val="90000"/>
                    <a:lumOff val="10000"/>
                  </a:schemeClr>
                </a:solidFill>
              </a:rPr>
              <a:t>Key information to include:</a:t>
            </a:r>
            <a:endParaRPr lang="en-US" sz="1400">
              <a:solidFill>
                <a:schemeClr val="accent1">
                  <a:lumMod val="90000"/>
                  <a:lumOff val="10000"/>
                </a:schemeClr>
              </a:solidFill>
            </a:endParaRPr>
          </a:p>
          <a:p>
            <a:pPr marL="742950" lvl="1" indent="-285750" fontAlgn="ctr">
              <a:spcBef>
                <a:spcPts val="600"/>
              </a:spcBef>
              <a:spcAft>
                <a:spcPts val="600"/>
              </a:spcAft>
              <a:buFont typeface="Arial" panose="020B0604020202020204" pitchFamily="34" charset="0"/>
              <a:buChar char="•"/>
            </a:pPr>
            <a:r>
              <a:rPr lang="en-US" sz="1400">
                <a:solidFill>
                  <a:schemeClr val="accent1">
                    <a:lumMod val="90000"/>
                    <a:lumOff val="10000"/>
                  </a:schemeClr>
                </a:solidFill>
              </a:rPr>
              <a:t>Leverage the </a:t>
            </a:r>
            <a:r>
              <a:rPr lang="en-US" sz="1400">
                <a:solidFill>
                  <a:schemeClr val="accent1">
                    <a:lumMod val="90000"/>
                    <a:lumOff val="10000"/>
                  </a:schemeClr>
                </a:solidFill>
                <a:hlinkClick r:id="rId3"/>
              </a:rPr>
              <a:t>generic survey template </a:t>
            </a:r>
            <a:r>
              <a:rPr lang="en-US" sz="1400">
                <a:solidFill>
                  <a:schemeClr val="accent1">
                    <a:lumMod val="90000"/>
                    <a:lumOff val="10000"/>
                  </a:schemeClr>
                </a:solidFill>
              </a:rPr>
              <a:t>as a starting point</a:t>
            </a:r>
          </a:p>
          <a:p>
            <a:pPr marL="742950" lvl="1" indent="-285750" fontAlgn="ctr">
              <a:spcBef>
                <a:spcPts val="600"/>
              </a:spcBef>
              <a:spcAft>
                <a:spcPts val="600"/>
              </a:spcAft>
              <a:buFont typeface="Arial" panose="020B0604020202020204" pitchFamily="34" charset="0"/>
              <a:buChar char="•"/>
            </a:pPr>
            <a:r>
              <a:rPr lang="en-US" sz="1400">
                <a:solidFill>
                  <a:schemeClr val="accent1">
                    <a:lumMod val="90000"/>
                    <a:lumOff val="10000"/>
                  </a:schemeClr>
                </a:solidFill>
              </a:rPr>
              <a:t>Modify the survey to align with specific details for your study</a:t>
            </a:r>
          </a:p>
          <a:p>
            <a:pPr marL="742950" lvl="1" indent="-285750" fontAlgn="ctr">
              <a:spcBef>
                <a:spcPts val="600"/>
              </a:spcBef>
              <a:spcAft>
                <a:spcPts val="600"/>
              </a:spcAft>
              <a:buFont typeface="Arial" panose="020B0604020202020204" pitchFamily="34" charset="0"/>
              <a:buChar char="•"/>
            </a:pPr>
            <a:r>
              <a:rPr lang="en-US" sz="1400">
                <a:solidFill>
                  <a:schemeClr val="accent1">
                    <a:lumMod val="90000"/>
                    <a:lumOff val="10000"/>
                  </a:schemeClr>
                </a:solidFill>
              </a:rPr>
              <a:t>Important to overtly communicate that survey participation is </a:t>
            </a:r>
            <a:r>
              <a:rPr lang="en-US" sz="1400" u="sng">
                <a:solidFill>
                  <a:schemeClr val="accent1">
                    <a:lumMod val="90000"/>
                    <a:lumOff val="10000"/>
                  </a:schemeClr>
                </a:solidFill>
              </a:rPr>
              <a:t>voluntary &amp; anonymous </a:t>
            </a:r>
          </a:p>
          <a:p>
            <a:pPr marL="742950" lvl="1" indent="-285750" fontAlgn="ctr">
              <a:spcBef>
                <a:spcPts val="600"/>
              </a:spcBef>
              <a:spcAft>
                <a:spcPts val="600"/>
              </a:spcAft>
              <a:buFont typeface="Arial" panose="020B0604020202020204" pitchFamily="34" charset="0"/>
              <a:buChar char="•"/>
            </a:pPr>
            <a:r>
              <a:rPr lang="en-US" sz="1400">
                <a:solidFill>
                  <a:schemeClr val="accent1">
                    <a:lumMod val="90000"/>
                    <a:lumOff val="10000"/>
                  </a:schemeClr>
                </a:solidFill>
              </a:rPr>
              <a:t>Recommend to keep the survey under 10 questions, multiple choice and focused on patient recruitment and retention experience ONLY</a:t>
            </a:r>
          </a:p>
          <a:p>
            <a:pPr marL="742950" lvl="1" indent="-285750" fontAlgn="ctr">
              <a:spcBef>
                <a:spcPts val="600"/>
              </a:spcBef>
              <a:spcAft>
                <a:spcPts val="600"/>
              </a:spcAft>
              <a:buFont typeface="Arial" panose="020B0604020202020204" pitchFamily="34" charset="0"/>
              <a:buChar char="•"/>
            </a:pPr>
            <a:r>
              <a:rPr lang="en-US" sz="1400">
                <a:solidFill>
                  <a:schemeClr val="accent1">
                    <a:lumMod val="90000"/>
                    <a:lumOff val="10000"/>
                  </a:schemeClr>
                </a:solidFill>
              </a:rPr>
              <a:t>Make sure the survey includes a footer</a:t>
            </a:r>
          </a:p>
          <a:p>
            <a:pPr lvl="0">
              <a:lnSpc>
                <a:spcPct val="100000"/>
              </a:lnSpc>
              <a:spcBef>
                <a:spcPts val="600"/>
              </a:spcBef>
              <a:spcAft>
                <a:spcPts val="600"/>
              </a:spcAft>
            </a:pPr>
            <a:endParaRPr lang="en-US" sz="1600">
              <a:solidFill>
                <a:schemeClr val="accent1">
                  <a:lumMod val="90000"/>
                  <a:lumOff val="10000"/>
                </a:schemeClr>
              </a:solidFill>
            </a:endParaRPr>
          </a:p>
        </p:txBody>
      </p:sp>
      <p:sp>
        <p:nvSpPr>
          <p:cNvPr id="9" name="Rectangle 8">
            <a:extLst>
              <a:ext uri="{FF2B5EF4-FFF2-40B4-BE49-F238E27FC236}">
                <a16:creationId xmlns:a16="http://schemas.microsoft.com/office/drawing/2014/main" id="{EC8B329D-2E69-4898-9285-427911EAC0C3}"/>
              </a:ext>
            </a:extLst>
          </p:cNvPr>
          <p:cNvSpPr/>
          <p:nvPr/>
        </p:nvSpPr>
        <p:spPr>
          <a:xfrm>
            <a:off x="4519750" y="1568106"/>
            <a:ext cx="7660381" cy="4801314"/>
          </a:xfrm>
          <a:prstGeom prst="rect">
            <a:avLst/>
          </a:prstGeom>
        </p:spPr>
        <p:txBody>
          <a:bodyPr wrap="square" lIns="91440" tIns="45720" rIns="91440" bIns="45720" anchor="t">
            <a:spAutoFit/>
          </a:bodyPr>
          <a:lstStyle/>
          <a:p>
            <a:pPr marL="285750" lvl="0" indent="-28575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Tips:</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Ideal to avoid any free text</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Limits back translation needs for responses</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Reduces risk for AE reporting or PHI being entered by participants</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Do not include links to any privacy policy statements in the narrative/introduction of the survey since the PIIC should cover all data and privacy related information</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Survey Duration &amp; Data Retention</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Determine the survey end date (e.g., 30 days AFTER LPLV)</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All data will be retained for 90 days in Qualtrics after the survey closes, at that point, all data will be deleted</a:t>
            </a:r>
          </a:p>
          <a:p>
            <a:pPr marL="1200150" lvl="2" indent="-285750" fontAlgn="ctr">
              <a:spcBef>
                <a:spcPts val="600"/>
              </a:spcBef>
              <a:spcAft>
                <a:spcPts val="600"/>
              </a:spcAft>
              <a:buFont typeface="Courier New" panose="02070309020205020404" pitchFamily="49" charset="0"/>
              <a:buChar char="o"/>
            </a:pPr>
            <a:r>
              <a:rPr lang="en-US" sz="1400" dirty="0">
                <a:solidFill>
                  <a:schemeClr val="accent1">
                    <a:lumMod val="90000"/>
                    <a:lumOff val="10000"/>
                  </a:schemeClr>
                </a:solidFill>
              </a:rPr>
              <a:t>We have 30 days to request the data to be restored from Qualtrics if needed</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Confirm consent language is provided to the study team for PIIC integration</a:t>
            </a:r>
          </a:p>
          <a:p>
            <a:pPr marL="742950" lvl="1" indent="-285750" fontAlgn="ctr">
              <a:spcBef>
                <a:spcPts val="600"/>
              </a:spcBef>
              <a:spcAft>
                <a:spcPts val="600"/>
              </a:spcAft>
              <a:buFont typeface="Arial" panose="020B0604020202020204" pitchFamily="34" charset="0"/>
              <a:buChar char="•"/>
            </a:pPr>
            <a:r>
              <a:rPr lang="en-US" sz="1400" dirty="0">
                <a:solidFill>
                  <a:schemeClr val="accent1">
                    <a:lumMod val="90000"/>
                    <a:lumOff val="10000"/>
                  </a:schemeClr>
                </a:solidFill>
              </a:rPr>
              <a:t>Once English core survey is finalized, provide to Jen to start English programming</a:t>
            </a:r>
          </a:p>
          <a:p>
            <a:pPr marL="742950" lvl="1" indent="-285750" fontAlgn="ctr">
              <a:spcBef>
                <a:spcPts val="600"/>
              </a:spcBef>
              <a:spcAft>
                <a:spcPts val="600"/>
              </a:spcAft>
              <a:buFont typeface="Arial" panose="020B0604020202020204" pitchFamily="34" charset="0"/>
              <a:buChar char="•"/>
            </a:pPr>
            <a:endParaRPr lang="en-US" sz="1200" dirty="0">
              <a:solidFill>
                <a:srgbClr val="00617F"/>
              </a:solidFill>
            </a:endParaRPr>
          </a:p>
        </p:txBody>
      </p:sp>
    </p:spTree>
    <p:extLst>
      <p:ext uri="{BB962C8B-B14F-4D97-AF65-F5344CB8AC3E}">
        <p14:creationId xmlns:p14="http://schemas.microsoft.com/office/powerpoint/2010/main" val="364718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dirty="0">
                <a:solidFill>
                  <a:schemeClr val="accent1">
                    <a:lumMod val="90000"/>
                    <a:lumOff val="10000"/>
                  </a:schemeClr>
                </a:solidFill>
              </a:rPr>
              <a:t>Translation Quote Request Guidance</a:t>
            </a:r>
            <a:endParaRPr lang="en-US" sz="2800" dirty="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7</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588169" y="1674673"/>
            <a:ext cx="11441906" cy="4278094"/>
          </a:xfrm>
          <a:prstGeom prst="rect">
            <a:avLst/>
          </a:prstGeom>
        </p:spPr>
        <p:txBody>
          <a:bodyPr wrap="square">
            <a:spAutoFit/>
          </a:bodyPr>
          <a:lstStyle/>
          <a:p>
            <a:pPr marL="285750" lvl="0" indent="-28575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Once the survey is close to being finalized with the study team, the survey should be submitted into the PRR Translation Portal for a quote request alongside the PRR materials</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Submit the word document of the survey for an accurate word count </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The final output back from Excel will be a translated version of the survey in a word document, which CLMs will use for EC submissions</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Your BBS and Bayer AG quotes will include costs for the study participant feedback survey and the PRR materials</a:t>
            </a:r>
          </a:p>
          <a:p>
            <a:pPr marL="285750" lvl="0" indent="-28575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If you are managing the survey retrospectively (post PRR material development)</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You will submit the survey quote request into the translation portal per the details above</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You will receive 2 quotes</a:t>
            </a:r>
          </a:p>
          <a:p>
            <a:pPr marL="1200150" lvl="2"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BBS – this will fall under global translation budget</a:t>
            </a:r>
          </a:p>
          <a:p>
            <a:pPr marL="1200150" lvl="2"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Bayer AG – this will be for the formatting of the translated word document.  PO will be need to be opened for this activity</a:t>
            </a:r>
          </a:p>
        </p:txBody>
      </p:sp>
    </p:spTree>
    <p:extLst>
      <p:ext uri="{BB962C8B-B14F-4D97-AF65-F5344CB8AC3E}">
        <p14:creationId xmlns:p14="http://schemas.microsoft.com/office/powerpoint/2010/main" val="268546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Translations &amp; CLM Engagement</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8</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475995" y="1550638"/>
            <a:ext cx="10169427" cy="3631763"/>
          </a:xfrm>
          <a:prstGeom prst="rect">
            <a:avLst/>
          </a:prstGeom>
        </p:spPr>
        <p:txBody>
          <a:bodyPr wrap="square" lIns="91440" tIns="45720" rIns="91440" bIns="45720" anchor="t">
            <a:spAutoFit/>
          </a:bodyPr>
          <a:lstStyle/>
          <a:p>
            <a:pPr marL="285750" lvl="0" indent="-28575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Translations</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Translations for the survey should take place alongside the PRR materials</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However, if this needs to be on its own workstream, that is also doable</a:t>
            </a:r>
          </a:p>
          <a:p>
            <a:pPr marL="742950" lvl="1" indent="-285750">
              <a:spcBef>
                <a:spcPts val="600"/>
              </a:spcBef>
              <a:spcAft>
                <a:spcPts val="600"/>
              </a:spcAft>
              <a:buFont typeface="Wingdings" panose="05000000000000000000" pitchFamily="2" charset="2"/>
              <a:buChar char="q"/>
            </a:pPr>
            <a:endParaRPr lang="en-US" sz="1600" dirty="0">
              <a:solidFill>
                <a:schemeClr val="accent1">
                  <a:lumMod val="90000"/>
                  <a:lumOff val="10000"/>
                </a:schemeClr>
              </a:solidFill>
            </a:endParaRPr>
          </a:p>
          <a:p>
            <a:pPr marL="285750" lvl="0" indent="-285750">
              <a:lnSpc>
                <a:spcPct val="100000"/>
              </a:lnSpc>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CLM Engagement</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The study participant feedback survey information should be shared with CLM’s, along with the PRR materials during the CLM PRR Introduction Meeting and ICR Training</a:t>
            </a:r>
          </a:p>
          <a:p>
            <a:pPr marL="742950" lvl="1" indent="-285750">
              <a:spcBef>
                <a:spcPts val="600"/>
              </a:spcBef>
              <a:spcAft>
                <a:spcPts val="600"/>
              </a:spcAft>
              <a:buFont typeface="Arial" panose="020B0604020202020204" pitchFamily="34" charset="0"/>
              <a:buChar char="•"/>
            </a:pPr>
            <a:r>
              <a:rPr lang="en-US" sz="1600" dirty="0">
                <a:solidFill>
                  <a:schemeClr val="accent1">
                    <a:lumMod val="90000"/>
                    <a:lumOff val="10000"/>
                  </a:schemeClr>
                </a:solidFill>
                <a:hlinkClick r:id="rId2"/>
              </a:rPr>
              <a:t>Site speaking points </a:t>
            </a:r>
            <a:r>
              <a:rPr lang="en-US" sz="1600" dirty="0">
                <a:solidFill>
                  <a:schemeClr val="accent1">
                    <a:lumMod val="90000"/>
                    <a:lumOff val="10000"/>
                  </a:schemeClr>
                </a:solidFill>
              </a:rPr>
              <a:t>have been created as a support tool for the study participant feedback survey</a:t>
            </a:r>
          </a:p>
          <a:p>
            <a:pPr marL="1200150" lvl="2" indent="-285750">
              <a:spcBef>
                <a:spcPts val="600"/>
              </a:spcBef>
              <a:spcAft>
                <a:spcPts val="600"/>
              </a:spcAft>
              <a:buFont typeface="Courier New" panose="02070309020205020404" pitchFamily="49" charset="0"/>
              <a:buChar char="o"/>
            </a:pPr>
            <a:r>
              <a:rPr lang="en-US" sz="1600" dirty="0">
                <a:solidFill>
                  <a:schemeClr val="accent1">
                    <a:lumMod val="90000"/>
                    <a:lumOff val="10000"/>
                  </a:schemeClr>
                </a:solidFill>
              </a:rPr>
              <a:t>CLM’s can use this during their discussions with sites to train them on how to create awareness among patients</a:t>
            </a:r>
          </a:p>
        </p:txBody>
      </p:sp>
    </p:spTree>
    <p:extLst>
      <p:ext uri="{BB962C8B-B14F-4D97-AF65-F5344CB8AC3E}">
        <p14:creationId xmlns:p14="http://schemas.microsoft.com/office/powerpoint/2010/main" val="189816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5D46-B1E5-4094-9B0B-ADADCB433B9D}"/>
              </a:ext>
            </a:extLst>
          </p:cNvPr>
          <p:cNvSpPr>
            <a:spLocks noGrp="1"/>
          </p:cNvSpPr>
          <p:nvPr>
            <p:ph type="title"/>
          </p:nvPr>
        </p:nvSpPr>
        <p:spPr>
          <a:xfrm>
            <a:off x="802269" y="262766"/>
            <a:ext cx="10763657" cy="853289"/>
          </a:xfrm>
        </p:spPr>
        <p:txBody>
          <a:bodyPr>
            <a:normAutofit/>
          </a:bodyPr>
          <a:lstStyle/>
          <a:p>
            <a:r>
              <a:rPr lang="en-US" sz="2800">
                <a:solidFill>
                  <a:schemeClr val="accent1">
                    <a:lumMod val="90000"/>
                    <a:lumOff val="10000"/>
                  </a:schemeClr>
                </a:solidFill>
              </a:rPr>
              <a:t>Study Channel - Survey Private Team Channel</a:t>
            </a:r>
            <a:endParaRPr lang="en-US" sz="2800"/>
          </a:p>
        </p:txBody>
      </p:sp>
      <p:sp>
        <p:nvSpPr>
          <p:cNvPr id="3" name="Footer Placeholder 2">
            <a:extLst>
              <a:ext uri="{FF2B5EF4-FFF2-40B4-BE49-F238E27FC236}">
                <a16:creationId xmlns:a16="http://schemas.microsoft.com/office/drawing/2014/main" id="{58F2C8A0-DA76-4BFF-A54E-9F5D3375686C}"/>
              </a:ext>
            </a:extLst>
          </p:cNvPr>
          <p:cNvSpPr>
            <a:spLocks noGrp="1"/>
          </p:cNvSpPr>
          <p:nvPr>
            <p:ph type="ftr" sz="quarter" idx="11"/>
          </p:nvPr>
        </p:nvSpPr>
        <p:spPr/>
        <p:txBody>
          <a:bodyPr/>
          <a:lstStyle/>
          <a:p>
            <a:r>
              <a:rPr lang="en-US"/>
              <a:t>PRR Team/Internal Patient Exit Survey/As of Feb22</a:t>
            </a:r>
          </a:p>
        </p:txBody>
      </p:sp>
      <p:sp>
        <p:nvSpPr>
          <p:cNvPr id="4" name="Slide Number Placeholder 3">
            <a:extLst>
              <a:ext uri="{FF2B5EF4-FFF2-40B4-BE49-F238E27FC236}">
                <a16:creationId xmlns:a16="http://schemas.microsoft.com/office/drawing/2014/main" id="{0FD3788A-E5A8-4D16-99E5-16A0DCA7DB5E}"/>
              </a:ext>
            </a:extLst>
          </p:cNvPr>
          <p:cNvSpPr>
            <a:spLocks noGrp="1"/>
          </p:cNvSpPr>
          <p:nvPr>
            <p:ph type="sldNum" sz="quarter" idx="12"/>
          </p:nvPr>
        </p:nvSpPr>
        <p:spPr/>
        <p:txBody>
          <a:bodyPr/>
          <a:lstStyle/>
          <a:p>
            <a:fld id="{EEAD9179-7A6B-4268-BEB2-F3B8EB06115B}" type="slidenum">
              <a:rPr lang="en-US" smtClean="0"/>
              <a:pPr/>
              <a:t>9</a:t>
            </a:fld>
            <a:endParaRPr lang="en-US"/>
          </a:p>
        </p:txBody>
      </p:sp>
      <p:sp>
        <p:nvSpPr>
          <p:cNvPr id="7" name="Rectangle 6">
            <a:extLst>
              <a:ext uri="{FF2B5EF4-FFF2-40B4-BE49-F238E27FC236}">
                <a16:creationId xmlns:a16="http://schemas.microsoft.com/office/drawing/2014/main" id="{B9BF7099-4B1E-4809-84A7-600D9DA406E9}"/>
              </a:ext>
            </a:extLst>
          </p:cNvPr>
          <p:cNvSpPr/>
          <p:nvPr/>
        </p:nvSpPr>
        <p:spPr>
          <a:xfrm>
            <a:off x="392006" y="1533465"/>
            <a:ext cx="6897068" cy="5570756"/>
          </a:xfrm>
          <a:prstGeom prst="rect">
            <a:avLst/>
          </a:prstGeom>
        </p:spPr>
        <p:txBody>
          <a:bodyPr wrap="square" lIns="91440" tIns="45720" rIns="91440" bIns="45720" anchor="t">
            <a:spAutoFit/>
          </a:bodyPr>
          <a:lstStyle/>
          <a:p>
            <a:pPr marL="285750" indent="-285750" fontAlgn="ctr">
              <a:spcBef>
                <a:spcPts val="600"/>
              </a:spcBef>
              <a:spcAft>
                <a:spcPts val="600"/>
              </a:spcAft>
              <a:buFont typeface="Wingdings" panose="05000000000000000000" pitchFamily="2" charset="2"/>
              <a:buChar char="q"/>
            </a:pPr>
            <a:r>
              <a:rPr lang="en-US" sz="1600" dirty="0">
                <a:solidFill>
                  <a:schemeClr val="accent1">
                    <a:lumMod val="90000"/>
                    <a:lumOff val="10000"/>
                  </a:schemeClr>
                </a:solidFill>
              </a:rPr>
              <a:t>Within your study TEAMs, PRR Manager to set-up a Private Channel for PRR to manage all internal communication for programming (Jen) and thank you card development related the Study Participant Feedback Survey</a:t>
            </a:r>
          </a:p>
          <a:p>
            <a:pPr marL="742950" lvl="1" indent="-285750" fontAlgn="ctr">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Create a folder called EC Approved – Study Participant Feedback Survey For Qualtrics Programming (see example)</a:t>
            </a:r>
          </a:p>
          <a:p>
            <a:pPr marL="742950" lvl="1" indent="-285750" fontAlgn="ctr">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Within this folder, sub-folders should be set-up for each country</a:t>
            </a:r>
          </a:p>
          <a:p>
            <a:pPr marL="742950" lvl="1" indent="-285750" fontAlgn="ctr">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Once EC approvals are received, drop in the approved word document of the survey and the translation certificate from the Excel FTP</a:t>
            </a:r>
          </a:p>
          <a:p>
            <a:pPr marL="742950" lvl="1" indent="-285750" fontAlgn="ctr">
              <a:spcBef>
                <a:spcPts val="600"/>
              </a:spcBef>
              <a:spcAft>
                <a:spcPts val="600"/>
              </a:spcAft>
              <a:buFont typeface="Arial" panose="020B0604020202020204" pitchFamily="34" charset="0"/>
              <a:buChar char="•"/>
            </a:pPr>
            <a:r>
              <a:rPr lang="en-US" sz="1600" dirty="0">
                <a:solidFill>
                  <a:schemeClr val="accent1">
                    <a:lumMod val="90000"/>
                    <a:lumOff val="10000"/>
                  </a:schemeClr>
                </a:solidFill>
              </a:rPr>
              <a:t>Setting up this folder structure will allow for easy transfer of all documents to the shared drive once everything is completed</a:t>
            </a:r>
          </a:p>
          <a:p>
            <a:pPr marL="742950" lvl="1" indent="-285750" fontAlgn="ctr">
              <a:spcBef>
                <a:spcPts val="600"/>
              </a:spcBef>
              <a:spcAft>
                <a:spcPts val="600"/>
              </a:spcAft>
              <a:buFont typeface="Arial" panose="020B0604020202020204" pitchFamily="34" charset="0"/>
              <a:buChar char="•"/>
            </a:pPr>
            <a:r>
              <a:rPr lang="en-US" sz="1400" b="1" i="1" dirty="0">
                <a:solidFill>
                  <a:srgbClr val="FF0000"/>
                </a:solidFill>
              </a:rPr>
              <a:t>NOTE: Some countries may require a review of the programmed survey for their actual submission.  If this is the case, request Jen to program and provide the customized thank you card and let her know it is “pre-approval” programming.  If ECs require changes, the PRR manager should request that the CLM outline the specific changes via mark-ups to ensure updates are made correctly</a:t>
            </a:r>
          </a:p>
          <a:p>
            <a:pPr marL="285750" lvl="0" indent="-285750">
              <a:lnSpc>
                <a:spcPct val="100000"/>
              </a:lnSpc>
              <a:spcBef>
                <a:spcPts val="600"/>
              </a:spcBef>
              <a:spcAft>
                <a:spcPts val="600"/>
              </a:spcAft>
              <a:buFont typeface="Arial" panose="020B0604020202020204" pitchFamily="34" charset="0"/>
              <a:buChar char="•"/>
            </a:pPr>
            <a:endParaRPr lang="en-US" sz="2000" dirty="0">
              <a:solidFill>
                <a:schemeClr val="accent1">
                  <a:lumMod val="90000"/>
                  <a:lumOff val="10000"/>
                </a:schemeClr>
              </a:solidFill>
            </a:endParaRPr>
          </a:p>
        </p:txBody>
      </p:sp>
      <p:pic>
        <p:nvPicPr>
          <p:cNvPr id="10" name="Picture 9" descr="Graphical user interface, Teams&#10;&#10;Description automatically generated">
            <a:extLst>
              <a:ext uri="{FF2B5EF4-FFF2-40B4-BE49-F238E27FC236}">
                <a16:creationId xmlns:a16="http://schemas.microsoft.com/office/drawing/2014/main" id="{74271F98-2DFB-4D1B-8B83-34474CCFF844}"/>
              </a:ext>
            </a:extLst>
          </p:cNvPr>
          <p:cNvPicPr>
            <a:picLocks noChangeAspect="1"/>
          </p:cNvPicPr>
          <p:nvPr/>
        </p:nvPicPr>
        <p:blipFill>
          <a:blip r:embed="rId2"/>
          <a:stretch>
            <a:fillRect/>
          </a:stretch>
        </p:blipFill>
        <p:spPr>
          <a:xfrm>
            <a:off x="7675578" y="1481311"/>
            <a:ext cx="3505984" cy="4981274"/>
          </a:xfrm>
          <a:prstGeom prst="rect">
            <a:avLst/>
          </a:prstGeom>
          <a:ln>
            <a:solidFill>
              <a:schemeClr val="accent1"/>
            </a:solidFill>
          </a:ln>
        </p:spPr>
      </p:pic>
    </p:spTree>
    <p:extLst>
      <p:ext uri="{BB962C8B-B14F-4D97-AF65-F5344CB8AC3E}">
        <p14:creationId xmlns:p14="http://schemas.microsoft.com/office/powerpoint/2010/main" val="220480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EMPOWERCHARTSPROPERTIES_A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zgsAAAAAAAAAAAAAIAD///////////////8AAAD///////////////8DAAAAAgD///////8DAAAAAgD///////8DAAAAAgD///////8DAAAAAgD///////8DAAAAAgD///////8DAAAAAgD///////////////////////////////////////////////////////////////////////////////////////////////////////////////////////////////////////////////////////////////////////////////////////////////////////////////////////////////////////////////////////////////////////////////////////////////////////////////////////////////////////////////////////////////////////////////////////////////////////////////////////////////8BACAA////////////////AAAO////////AwAAAAQA////////////////////////////////////////////////////////////////////////////////////////////////////////////////////////////////////////////////////////////////////////////////////////////////////////////////////////////////////////////////////////////////////////////////////////////////////////////////////////////////////////////////////////////////////////////////////////////////////////////////////////////////////////////////////////////////////////////////////////////////////////////////////////AgAGAP///////wUAAAACABAAC9DB8galVvBHluGfuCenroYEAAAAAAADAAAAAAADAAAAAwADAAAAAAADAAAABAADAAAAAAD///////8DAAAAAAD///////8DAAAAAAD///////8DAAAAAAD///////8DAAEA////////BQAAAAMAEAAL2oLaO60UFkOOAm50oVLXPAQAAAABAAMAAAACAAMAAAAEAAQAAgD///////8FAAAABAAQAAudqCGWnpXWQqw8dAnYYZX+BAAAAAIAAwAAAAMAAwAAAAE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AMOAAAAAAAAAAAAAP////+DAIMAAAAFX2lkABAAAAAE0MHyBqVW8EeW4Z+4J6euhgNEYXRhABsAAAAETGlua2VkU2hhcGVEYXRhAAUAAAAAAAJOYW1lABkAAABMaW5rZWRTaGFwZXNEYXRhUHJvcGVydHkAEFZlcnNpb24AAAAAAAlMYXN0V3JpdGUApH4+NI8BAAAAAQD/////gwCDAAAABV9pZAAQAAAABNqC2jutFBZDjgJudKFS1zwDRGF0YQAbAAAABExpbmtlZFNoYXBlRGF0YQAFAAAAAAACTmFtZQAZAAAATGlua2VkU2hhcGVzRGF0YVByb3BlcnR5ABBWZXJzaW9uAAEAAAAJTGFzdFdyaXRlAPF+PjSPAQAAAAIA/////8YAxgAAAAVfaWQAEAAAAASdqCGWnpXWQqw8dAnYYZX+A0RhdGEAUwAAAAhQcmVzZW50YXRpb25TY2FubmVkRm9yTGlua2VkU2hhcGVzAAACTnVtYmVyRm9ybWF0U2VwYXJhdG9yTW9kZQAKAAAAQXV0b21hdGljAAACTmFtZQAkAAAATGlua2VkU2hhcGVQcmVzZW50YXRpb25TZXR0aW5nc0RhdGEAEFZlcnNpb24AAAAAAAlMYXN0V3JpdGUA8n4+NI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lCwAAAAAAAAAAAAAgAf///////////////wAAAP///////////////wUAAAAEAP///////wUAAAAEAP///////wUAAAACAP///////wUAAAACAP///////wUAAAACAP///////wUAAAACAP///////////////////////////////////////////////////////////////////////////////////////////////////////////////////////////////////////////////////////////////////////////////////////////////////////////////////////////////////////////////////////////////////////////////////////////////////////////////////////////////////////////////////////////////////////////////////////////////////////////////////////////////wEAIAH///////////////8AAA7///////8FAAAAAwD///////////////////////////////////////////////////////////////////////////////////////////////////////////////////////////////////////////////////////////////////////////////////////////////////////////////////////////////////////////////////////////////////////////////////////////////////////////////////////////////////////////////////////////////////////////////////////////////////////////////////////////////////////////////////////////////////////////////////////////////////////////////////////8CAAYBAwAAAAIA////////GgAGTGlua2VkU2hhcGVzRGF0YVByb3BlcnR5XzAEAAAAAAAFAAAABAAFAAAAAwAFAAAABAD///////8FAAAAAAD///////8FAAAAAAD///////8FAAAAAAD///////8FAAAAAAD///////8DAAEBAwAAAAMA////////GgAGTGlua2VkU2hhcGVzRGF0YVByb3BlcnR5XzEEAAAAAQAFAAAAAgAFAAAAAQAEAAIBAwAAAAQA////////JQAGTGlua2VkU2hhcGVQcmVzZW50YXRpb25TZXR0aW5nc0RhdGFfMAQAAAACAAUAAAAAAAUAAAACAAUAAAAAAAU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A"/>
  <p:tag name="EMPOWERCHARTSPROPERTIES_LASTWRITEDATE" val="638501652621483349"/>
  <p:tag name="EMPOWERCHARTSPROPERTIES_A_LENGTH" val="24576"/>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heme/theme1.xml><?xml version="1.0" encoding="utf-8"?>
<a:theme xmlns:a="http://schemas.openxmlformats.org/drawingml/2006/main" name="Slides_16-9_2017-11-06">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noAutofit/>
      </a:bodyPr>
      <a:lstStyle>
        <a:defPPr>
          <a:defRPr dirty="0" err="1" smtClean="0"/>
        </a:defPPr>
      </a:lstStyle>
    </a:txDef>
  </a:objectDefaults>
  <a:extraClrSchemeLst/>
  <a:custClrLst>
    <a:custClr name="Raspberry">
      <a:srgbClr val="D30F4B"/>
    </a:custClr>
    <a:custClr name="Fuschia">
      <a:srgbClr val="FF3162"/>
    </a:custClr>
    <a:custClr name="DarkPurple">
      <a:srgbClr val="443247"/>
    </a:custClr>
    <a:custClr name="MidPurple">
      <a:srgbClr val="624963"/>
    </a:custClr>
    <a:custClr name="DarkBlue">
      <a:srgbClr val="10384F"/>
    </a:custClr>
    <a:custClr name="MidBlue">
      <a:srgbClr val="00617F"/>
    </a:custClr>
    <a:custClr name="Blue">
      <a:srgbClr val="0091DF"/>
    </a:custClr>
    <a:custClr name="BrightBlue">
      <a:srgbClr val="00BCFF"/>
    </a:custClr>
    <a:custClr name="DarkGreen">
      <a:srgbClr val="004422"/>
    </a:custClr>
    <a:custClr name="MidGreen">
      <a:srgbClr val="2B6640"/>
    </a:custClr>
    <a:custClr name="Green">
      <a:srgbClr val="66B512"/>
    </a:custClr>
    <a:custClr name="BrightGreen">
      <a:srgbClr val="89D329"/>
    </a:custClr>
    <a:custClr name="TrafficLightRed">
      <a:srgbClr val="CC0000"/>
    </a:custClr>
    <a:custClr name="TrafficLightYellow">
      <a:srgbClr val="FFCC00"/>
    </a:custClr>
    <a:custClr name="TrafficLightGreen">
      <a:srgbClr val="66B512"/>
    </a:custClr>
  </a:custClrLst>
</a:theme>
</file>

<file path=ppt/theme/theme2.xml><?xml version="1.0" encoding="utf-8"?>
<a:theme xmlns:a="http://schemas.openxmlformats.org/drawingml/2006/main" name="Office Theme">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1E3773A50D5749849F9C7A4A0FB734" ma:contentTypeVersion="20" ma:contentTypeDescription="Create a new document." ma:contentTypeScope="" ma:versionID="825a8ce1e02fe1ebc316e4a71c371a32">
  <xsd:schema xmlns:xsd="http://www.w3.org/2001/XMLSchema" xmlns:xs="http://www.w3.org/2001/XMLSchema" xmlns:p="http://schemas.microsoft.com/office/2006/metadata/properties" xmlns:ns1="http://schemas.microsoft.com/sharepoint/v3" xmlns:ns2="1a4d292e-883c-434b-96e3-060cfff16c86" xmlns:ns3="267ebe6e-09f1-43ee-910e-e9d5204f474f" xmlns:ns4="6a589216-a32b-490a-8264-fe69fd1f309a" targetNamespace="http://schemas.microsoft.com/office/2006/metadata/properties" ma:root="true" ma:fieldsID="a099cba9d055311c72ffc4e3dbf95b0f" ns1:_="" ns2:_="" ns3:_="" ns4:_="">
    <xsd:import namespace="http://schemas.microsoft.com/sharepoint/v3"/>
    <xsd:import namespace="1a4d292e-883c-434b-96e3-060cfff16c86"/>
    <xsd:import namespace="267ebe6e-09f1-43ee-910e-e9d5204f474f"/>
    <xsd:import namespace="6a589216-a32b-490a-8264-fe69fd1f309a"/>
    <xsd:element name="properties">
      <xsd:complexType>
        <xsd:sequence>
          <xsd:element name="documentManagement">
            <xsd:complexType>
              <xsd:all>
                <xsd:element ref="ns2:TaxCatchAll" minOccurs="0"/>
                <xsd:element ref="ns2:TaxCatchAllLabel" minOccurs="0"/>
                <xsd:element ref="ns1:_dlc_Exempt" minOccurs="0"/>
                <xsd:element ref="ns1:_dlc_ExpireDateSaved" minOccurs="0"/>
                <xsd:element ref="ns1:_dlc_ExpireDate" minOccurs="0"/>
                <xsd:element ref="ns3:MediaServiceKeyPoints" minOccurs="0"/>
                <xsd:element ref="ns3:MediaServiceGenerationTime" minOccurs="0"/>
                <xsd:element ref="ns3:MediaServiceEventHashCode" minOccurs="0"/>
                <xsd:element ref="ns3:MediaServiceMetadata" minOccurs="0"/>
                <xsd:element ref="ns3:MediaServiceFastMetadata" minOccurs="0"/>
                <xsd:element ref="ns4:SharedWithUsers" minOccurs="0"/>
                <xsd:element ref="ns4:SharedWithDetails" minOccurs="0"/>
                <xsd:element ref="ns3:MediaServiceDateTaken" minOccurs="0"/>
                <xsd:element ref="ns3:MediaServiceAutoTags" minOccurs="0"/>
                <xsd:element ref="ns3:MediaServiceAutoKeyPoints" minOccurs="0"/>
                <xsd:element ref="ns3:MediaServiceOCR" minOccurs="0"/>
                <xsd:element ref="ns3:MediaLengthInSeconds" minOccurs="0"/>
                <xsd:element ref="ns3:MediaServiceLocation" minOccurs="0"/>
                <xsd:element ref="ns3:lcf76f155ced4ddcb4097134ff3c332f"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0" nillable="true" ma:displayName="Exempt from Policy" ma:hidden="true" ma:internalName="_dlc_Exempt" ma:readOnly="false">
      <xsd:simpleType>
        <xsd:restriction base="dms:Unknown"/>
      </xsd:simpleType>
    </xsd:element>
    <xsd:element name="_dlc_ExpireDateSaved" ma:index="11" nillable="true" ma:displayName="Original Expiration Date" ma:hidden="true" ma:internalName="_dlc_ExpireDateSaved" ma:readOnly="false">
      <xsd:simpleType>
        <xsd:restriction base="dms:DateTime"/>
      </xsd:simpleType>
    </xsd:element>
    <xsd:element name="_dlc_ExpireDate" ma:index="12" nillable="true" ma:displayName="Expiration Date" ma:hidden="true" ma:internalName="_dlc_Expir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a4d292e-883c-434b-96e3-060cfff16c86"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aeec1367-970c-4733-9baa-793687a74356}" ma:internalName="TaxCatchAll" ma:showField="CatchAllData" ma:web="6a589216-a32b-490a-8264-fe69fd1f309a">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aeec1367-970c-4733-9baa-793687a74356}" ma:internalName="TaxCatchAllLabel" ma:readOnly="true" ma:showField="CatchAllDataLabel" ma:web="6a589216-a32b-490a-8264-fe69fd1f30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7ebe6e-09f1-43ee-910e-e9d5204f474f" elementFormDefault="qualified">
    <xsd:import namespace="http://schemas.microsoft.com/office/2006/documentManagement/types"/>
    <xsd:import namespace="http://schemas.microsoft.com/office/infopath/2007/PartnerControls"/>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MediaServiceLocation" ma:index="25" nillable="true" ma:displayName="Location" ma:internalName="MediaServiceLocation" ma:readOnly="true">
      <xsd:simpleType>
        <xsd:restriction base="dms:Text"/>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7bc43322-b630-4bac-8b27-31def233d1d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89216-a32b-490a-8264-fe69fd1f309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a4d292e-883c-434b-96e3-060cfff16c86">
      <Value>1</Value>
    </TaxCatchAll>
    <_dlc_ExpireDateSaved xmlns="http://schemas.microsoft.com/sharepoint/v3" xsi:nil="true"/>
    <_dlc_ExpireDate xmlns="http://schemas.microsoft.com/sharepoint/v3" xsi:nil="true"/>
    <_dlc_Exempt xmlns="http://schemas.microsoft.com/sharepoint/v3" xsi:nil="true"/>
    <SharedWithUsers xmlns="6a589216-a32b-490a-8264-fe69fd1f309a">
      <UserInfo>
        <DisplayName>Patient Recruitment and Retention Shared Drive Visitors</DisplayName>
        <AccountId>4</AccountId>
        <AccountType/>
      </UserInfo>
      <UserInfo>
        <DisplayName>SharingLinks.6feca2ec-cb04-40d8-b656-0c69fcf4fb6a.Flexible.75eda38f-f174-4823-b8f7-aee83bb25dc0</DisplayName>
        <AccountId>75</AccountId>
        <AccountType/>
      </UserInfo>
      <UserInfo>
        <DisplayName>SharingLinks.73dd1f3e-ec88-47ec-9b8f-553f4a95a1d0.Flexible.36249757-796f-44c3-95df-741e03ec48ab</DisplayName>
        <AccountId>85</AccountId>
        <AccountType/>
      </UserInfo>
    </SharedWithUsers>
    <lcf76f155ced4ddcb4097134ff3c332f xmlns="267ebe6e-09f1-43ee-910e-e9d5204f474f">
      <Terms xmlns="http://schemas.microsoft.com/office/infopath/2007/PartnerControls"/>
    </lcf76f155ced4ddcb4097134ff3c332f>
  </documentManagement>
</p:properties>
</file>

<file path=customXml/item4.xml><?xml version="1.0" encoding="utf-8"?>
<?mso-contentType ?>
<SharedContentType xmlns="Microsoft.SharePoint.Taxonomy.ContentTypeSync" SourceId="7bc43322-b630-4bac-8b27-31def233d1d0" ContentTypeId="0x0101" PreviousValue="false"/>
</file>

<file path=customXml/itemProps1.xml><?xml version="1.0" encoding="utf-8"?>
<ds:datastoreItem xmlns:ds="http://schemas.openxmlformats.org/officeDocument/2006/customXml" ds:itemID="{7C211310-028E-43FD-B711-C58D3D9F6D2C}"/>
</file>

<file path=customXml/itemProps2.xml><?xml version="1.0" encoding="utf-8"?>
<ds:datastoreItem xmlns:ds="http://schemas.openxmlformats.org/officeDocument/2006/customXml" ds:itemID="{0875D9C5-D4DD-405D-ABB8-8D6059A983C5}">
  <ds:schemaRefs>
    <ds:schemaRef ds:uri="http://schemas.microsoft.com/sharepoint/v3/contenttype/forms"/>
  </ds:schemaRefs>
</ds:datastoreItem>
</file>

<file path=customXml/itemProps3.xml><?xml version="1.0" encoding="utf-8"?>
<ds:datastoreItem xmlns:ds="http://schemas.openxmlformats.org/officeDocument/2006/customXml" ds:itemID="{005D8A56-A23D-4D44-AD42-DF03B44541BB}">
  <ds:schemaRefs>
    <ds:schemaRef ds:uri="http://schemas.microsoft.com/office/2006/documentManagement/types"/>
    <ds:schemaRef ds:uri="http://schemas.microsoft.com/office/infopath/2007/PartnerControls"/>
    <ds:schemaRef ds:uri="1a4d292e-883c-434b-96e3-060cfff16c86"/>
    <ds:schemaRef ds:uri="http://purl.org/dc/elements/1.1/"/>
    <ds:schemaRef ds:uri="http://schemas.microsoft.com/office/2006/metadata/properties"/>
    <ds:schemaRef ds:uri="6a589216-a32b-490a-8264-fe69fd1f309a"/>
    <ds:schemaRef ds:uri="http://schemas.microsoft.com/sharepoint/v3"/>
    <ds:schemaRef ds:uri="http://purl.org/dc/terms/"/>
    <ds:schemaRef ds:uri="http://schemas.openxmlformats.org/package/2006/metadata/core-properties"/>
    <ds:schemaRef ds:uri="8eafd641-52d4-45bb-adf0-f408c610c214"/>
    <ds:schemaRef ds:uri="http://www.w3.org/XML/1998/namespace"/>
    <ds:schemaRef ds:uri="http://purl.org/dc/dcmitype/"/>
    <ds:schemaRef ds:uri="0f6dad76-d471-4457-8baa-7407b128b27f"/>
    <ds:schemaRef ds:uri="32f5a2ff-061e-4254-9145-06072f4d5e8e"/>
  </ds:schemaRefs>
</ds:datastoreItem>
</file>

<file path=customXml/itemProps4.xml><?xml version="1.0" encoding="utf-8"?>
<ds:datastoreItem xmlns:ds="http://schemas.openxmlformats.org/officeDocument/2006/customXml" ds:itemID="{ACE4B195-0F5E-4DB3-B729-07E00BF5B23D}"/>
</file>

<file path=docProps/app.xml><?xml version="1.0" encoding="utf-8"?>
<Properties xmlns="http://schemas.openxmlformats.org/officeDocument/2006/extended-properties" xmlns:vt="http://schemas.openxmlformats.org/officeDocument/2006/docPropsVTypes">
  <Template>Slides_16-9_2017-11-06</Template>
  <TotalTime>1885</TotalTime>
  <Words>2168</Words>
  <Application>Microsoft Office PowerPoint</Application>
  <PresentationFormat>Custom</PresentationFormat>
  <Paragraphs>196</Paragraphs>
  <Slides>15</Slides>
  <Notes>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Courier New</vt:lpstr>
      <vt:lpstr>Segoe UI</vt:lpstr>
      <vt:lpstr>Wingdings</vt:lpstr>
      <vt:lpstr>Slides_16-9_2017-11-06</vt:lpstr>
      <vt:lpstr>think-cell Slide</vt:lpstr>
      <vt:lpstr> Internal Workflow Study Participant Feedback Survey</vt:lpstr>
      <vt:lpstr>Study Participant Feedback Survey Overview  (Internally Executed)</vt:lpstr>
      <vt:lpstr>High Level Process Map</vt:lpstr>
      <vt:lpstr>Study Team Engagement &amp; Alignment</vt:lpstr>
      <vt:lpstr>Considerations for Survey Development</vt:lpstr>
      <vt:lpstr>Study Participant Feedback Survey Development</vt:lpstr>
      <vt:lpstr>Translation Quote Request Guidance</vt:lpstr>
      <vt:lpstr>Translations &amp; CLM Engagement</vt:lpstr>
      <vt:lpstr>Study Channel - Survey Private Team Channel</vt:lpstr>
      <vt:lpstr>QR Code and Link Matrix Development</vt:lpstr>
      <vt:lpstr>Programming – Core English Survey</vt:lpstr>
      <vt:lpstr>Programming – EC Approval By Country</vt:lpstr>
      <vt:lpstr>Thank You Card Development</vt:lpstr>
      <vt:lpstr>Launch of Country Specific Survey</vt:lpstr>
      <vt:lpstr>Survey Results and Analysis</vt:lpstr>
    </vt:vector>
  </TitlesOfParts>
  <Company>Bayer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 BP RD Intro_Internal</dc:title>
  <dc:creator>pamela.kardas@bayer.com</dc:creator>
  <cp:keywords>Classification: Internal</cp:keywords>
  <cp:lastModifiedBy>Daniela Franschman</cp:lastModifiedBy>
  <cp:revision>77</cp:revision>
  <cp:lastPrinted>2017-10-23T10:44:12Z</cp:lastPrinted>
  <dcterms:created xsi:type="dcterms:W3CDTF">2017-11-23T07:52:17Z</dcterms:created>
  <dcterms:modified xsi:type="dcterms:W3CDTF">2024-05-01T13:01:10Z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LabelPos">
    <vt:lpwstr>836;514;810;514;854;514</vt:lpwstr>
  </property>
  <property fmtid="{D5CDD505-2E9C-101B-9397-08002B2CF9AE}" pid="3" name="_dlc_policyId">
    <vt:lpwstr>0x0101|-2126682137</vt:lpwstr>
  </property>
  <property fmtid="{D5CDD505-2E9C-101B-9397-08002B2CF9AE}" pid="4" name="ContentTypeId">
    <vt:lpwstr>0x010100CD1E3773A50D5749849F9C7A4A0FB734</vt:lpwstr>
  </property>
  <property fmtid="{D5CDD505-2E9C-101B-9397-08002B2CF9AE}" pid="5" name="ItemRetentionFormula">
    <vt:lpwstr>&lt;formula id="Bayer SharePoint Retention Policy 2.1" /&gt;</vt:lpwstr>
  </property>
  <property fmtid="{D5CDD505-2E9C-101B-9397-08002B2CF9AE}" pid="6" name="_dlc_DocIdItemGuid">
    <vt:lpwstr>b2541ddb-19e5-4645-9f88-a759475d220c</vt:lpwstr>
  </property>
  <property fmtid="{D5CDD505-2E9C-101B-9397-08002B2CF9AE}" pid="7" name="DataClassBayerRetention">
    <vt:lpwstr>1;#Short-Term|6d967203-8346-4b9c-90f8-b3828a3fa508</vt:lpwstr>
  </property>
  <property fmtid="{D5CDD505-2E9C-101B-9397-08002B2CF9AE}" pid="8" name="Classification">
    <vt:lpwstr>Internal</vt:lpwstr>
  </property>
  <property fmtid="{D5CDD505-2E9C-101B-9397-08002B2CF9AE}" pid="9" name="MSIP_Label_5a1b63d6-0f89-418a-b21e-659f9264eb7c_Enabled">
    <vt:lpwstr>True</vt:lpwstr>
  </property>
  <property fmtid="{D5CDD505-2E9C-101B-9397-08002B2CF9AE}" pid="10" name="MSIP_Label_5a1b63d6-0f89-418a-b21e-659f9264eb7c_SiteId">
    <vt:lpwstr>fcb2b37b-5da0-466b-9b83-0014b67a7c78</vt:lpwstr>
  </property>
  <property fmtid="{D5CDD505-2E9C-101B-9397-08002B2CF9AE}" pid="11" name="MSIP_Label_5a1b63d6-0f89-418a-b21e-659f9264eb7c_Owner">
    <vt:lpwstr>ruth.farfan@bayer.com</vt:lpwstr>
  </property>
  <property fmtid="{D5CDD505-2E9C-101B-9397-08002B2CF9AE}" pid="12" name="MSIP_Label_5a1b63d6-0f89-418a-b21e-659f9264eb7c_SetDate">
    <vt:lpwstr>2021-03-11T16:49:51.3146099Z</vt:lpwstr>
  </property>
  <property fmtid="{D5CDD505-2E9C-101B-9397-08002B2CF9AE}" pid="13" name="MSIP_Label_5a1b63d6-0f89-418a-b21e-659f9264eb7c_Name">
    <vt:lpwstr>INTERNAL</vt:lpwstr>
  </property>
  <property fmtid="{D5CDD505-2E9C-101B-9397-08002B2CF9AE}" pid="14" name="MSIP_Label_5a1b63d6-0f89-418a-b21e-659f9264eb7c_Application">
    <vt:lpwstr>Microsoft Azure Information Protection</vt:lpwstr>
  </property>
  <property fmtid="{D5CDD505-2E9C-101B-9397-08002B2CF9AE}" pid="15" name="MSIP_Label_5a1b63d6-0f89-418a-b21e-659f9264eb7c_ActionId">
    <vt:lpwstr>540e747e-d567-4f83-a5f4-113fe90897a0</vt:lpwstr>
  </property>
  <property fmtid="{D5CDD505-2E9C-101B-9397-08002B2CF9AE}" pid="16" name="MSIP_Label_5a1b63d6-0f89-418a-b21e-659f9264eb7c_Extended_MSFT_Method">
    <vt:lpwstr>Manual</vt:lpwstr>
  </property>
  <property fmtid="{D5CDD505-2E9C-101B-9397-08002B2CF9AE}" pid="17" name="Sensitivity">
    <vt:lpwstr>INTERNAL</vt:lpwstr>
  </property>
  <property fmtid="{D5CDD505-2E9C-101B-9397-08002B2CF9AE}" pid="18" name="c2b5fb8256bd435bb7806ac3891e195b">
    <vt:lpwstr>Short-Term|6d967203-8346-4b9c-90f8-b3828a3fa508</vt:lpwstr>
  </property>
  <property fmtid="{D5CDD505-2E9C-101B-9397-08002B2CF9AE}" pid="19" name="_ExtendedDescription">
    <vt:lpwstr/>
  </property>
  <property fmtid="{D5CDD505-2E9C-101B-9397-08002B2CF9AE}" pid="20" name="MediaServiceImageTags">
    <vt:lpwstr/>
  </property>
</Properties>
</file>